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4" r:id="rId1"/>
  </p:sldMasterIdLst>
  <p:notesMasterIdLst>
    <p:notesMasterId r:id="rId47"/>
  </p:notesMasterIdLst>
  <p:sldIdLst>
    <p:sldId id="259" r:id="rId2"/>
    <p:sldId id="361" r:id="rId3"/>
    <p:sldId id="362" r:id="rId4"/>
    <p:sldId id="360" r:id="rId5"/>
    <p:sldId id="341" r:id="rId6"/>
    <p:sldId id="348" r:id="rId7"/>
    <p:sldId id="356" r:id="rId8"/>
    <p:sldId id="357" r:id="rId9"/>
    <p:sldId id="358" r:id="rId10"/>
    <p:sldId id="355" r:id="rId11"/>
    <p:sldId id="350" r:id="rId12"/>
    <p:sldId id="349" r:id="rId13"/>
    <p:sldId id="353" r:id="rId14"/>
    <p:sldId id="389" r:id="rId15"/>
    <p:sldId id="390" r:id="rId16"/>
    <p:sldId id="363" r:id="rId17"/>
    <p:sldId id="364" r:id="rId18"/>
    <p:sldId id="366" r:id="rId19"/>
    <p:sldId id="365" r:id="rId20"/>
    <p:sldId id="367" r:id="rId21"/>
    <p:sldId id="368" r:id="rId22"/>
    <p:sldId id="371" r:id="rId23"/>
    <p:sldId id="370" r:id="rId24"/>
    <p:sldId id="372" r:id="rId25"/>
    <p:sldId id="369" r:id="rId26"/>
    <p:sldId id="373" r:id="rId27"/>
    <p:sldId id="394" r:id="rId28"/>
    <p:sldId id="359" r:id="rId29"/>
    <p:sldId id="375" r:id="rId30"/>
    <p:sldId id="376" r:id="rId31"/>
    <p:sldId id="377" r:id="rId32"/>
    <p:sldId id="395" r:id="rId33"/>
    <p:sldId id="378" r:id="rId34"/>
    <p:sldId id="379" r:id="rId35"/>
    <p:sldId id="380" r:id="rId36"/>
    <p:sldId id="381" r:id="rId37"/>
    <p:sldId id="382" r:id="rId38"/>
    <p:sldId id="383" r:id="rId39"/>
    <p:sldId id="396" r:id="rId40"/>
    <p:sldId id="384" r:id="rId41"/>
    <p:sldId id="385" r:id="rId42"/>
    <p:sldId id="386" r:id="rId43"/>
    <p:sldId id="391" r:id="rId44"/>
    <p:sldId id="392" r:id="rId45"/>
    <p:sldId id="393" r:id="rId46"/>
  </p:sldIdLst>
  <p:sldSz cx="9906000" cy="6858000" type="A4"/>
  <p:notesSz cx="9926638" cy="14355763"/>
  <p:defaultTextStyle>
    <a:defPPr>
      <a:defRPr lang="ru-RU"/>
    </a:defPPr>
    <a:lvl1pPr marL="0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08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16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24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31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39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447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355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263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C8F"/>
    <a:srgbClr val="FF7D25"/>
    <a:srgbClr val="F81CBE"/>
    <a:srgbClr val="EB29C6"/>
    <a:srgbClr val="DDDDD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Средний стиль 3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Темный стиль 1 —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99869" autoAdjust="0"/>
  </p:normalViewPr>
  <p:slideViewPr>
    <p:cSldViewPr showGuides="1">
      <p:cViewPr varScale="1">
        <p:scale>
          <a:sx n="72" d="100"/>
          <a:sy n="72" d="100"/>
        </p:scale>
        <p:origin x="60" y="19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1\files\object\&#1057;&#1098;&#1077;&#1079;&#1076;&#1099;%202012\40.%20&#1042;&#1086;&#1089;&#1082;&#1088;&#1077;&#1089;&#1077;&#1085;&#1089;&#1082;.%20&#1057;&#1048;&#1055;\3.08.15\&#1060;&#1086;&#1090;&#1086;%20&#1080;%20&#1089;&#1093;&#1077;&#1084;&#1099;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1\files\object\&#1057;&#1098;&#1077;&#1079;&#1076;&#1099;%202012\40.%20&#1042;&#1086;&#1089;&#1082;&#1088;&#1077;&#1089;&#1077;&#1085;&#1089;&#1082;.%20&#1057;&#1048;&#1055;\3.08.15\&#1060;&#1086;&#1090;&#1086;%20&#1080;%20&#1089;&#1093;&#1077;&#1084;&#1099;\&#1044;&#1058;&#1055;_&#1076;&#1080;&#1072;&#1075;&#1088;&#1072;&#1084;&#1084;&#1099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1\files\object\&#1057;&#1098;&#1077;&#1079;&#1076;&#1099;%202012\40.%20&#1042;&#1086;&#1089;&#1082;&#1088;&#1077;&#1089;&#1077;&#1085;&#1089;&#1082;.%20&#1057;&#1048;&#1055;\3.08.15\&#1060;&#1086;&#1090;&#1086;%20&#1080;%20&#1089;&#1093;&#1077;&#1084;&#1099;\&#1044;&#1058;&#1055;_&#1076;&#1080;&#1072;&#1075;&#1088;&#1072;&#1084;&#1084;&#1099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192.168.1.11\files\object\&#1057;&#1098;&#1077;&#1079;&#1076;&#1099;%202012\40.%20&#1042;&#1086;&#1089;&#1082;&#1088;&#1077;&#1089;&#1077;&#1085;&#1089;&#1082;.%20&#1057;&#1048;&#1055;\3.08.15\&#1060;&#1086;&#1090;&#1086;%20&#1080;%20&#1089;&#1093;&#1077;&#1084;&#1099;\&#1044;&#1058;&#1055;_&#1076;&#1080;&#1072;&#1075;&#1088;&#1072;&#1084;&#1084;&#1099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cat>
            <c:strRef>
              <c:f>Лист1!$E$1:$I$1</c:f>
              <c:strCache>
                <c:ptCount val="5"/>
                <c:pt idx="0">
                  <c:v>2015 г.</c:v>
                </c:pt>
                <c:pt idx="1">
                  <c:v>2020 г.</c:v>
                </c:pt>
                <c:pt idx="2">
                  <c:v>2025 г.</c:v>
                </c:pt>
                <c:pt idx="3">
                  <c:v>2030 г.</c:v>
                </c:pt>
                <c:pt idx="4">
                  <c:v>2035 г.</c:v>
                </c:pt>
              </c:strCache>
            </c:strRef>
          </c:cat>
          <c:val>
            <c:numRef>
              <c:f>Лист1!$E$2:$I$2</c:f>
              <c:numCache>
                <c:formatCode>General</c:formatCode>
                <c:ptCount val="5"/>
              </c:numCache>
            </c:numRef>
          </c:val>
          <c:smooth val="0"/>
        </c:ser>
        <c:ser>
          <c:idx val="1"/>
          <c:order val="1"/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Лист1!$E$1:$I$1</c:f>
              <c:strCache>
                <c:ptCount val="5"/>
                <c:pt idx="0">
                  <c:v>2015 г.</c:v>
                </c:pt>
                <c:pt idx="1">
                  <c:v>2020 г.</c:v>
                </c:pt>
                <c:pt idx="2">
                  <c:v>2025 г.</c:v>
                </c:pt>
                <c:pt idx="3">
                  <c:v>2030 г.</c:v>
                </c:pt>
                <c:pt idx="4">
                  <c:v>2035 г.</c:v>
                </c:pt>
              </c:strCache>
            </c:strRef>
          </c:cat>
          <c:val>
            <c:numRef>
              <c:f>Лист1!$E$3:$I$3</c:f>
              <c:numCache>
                <c:formatCode>#,##0</c:formatCode>
                <c:ptCount val="5"/>
                <c:pt idx="0" formatCode="General">
                  <c:v>95200</c:v>
                </c:pt>
                <c:pt idx="1">
                  <c:v>101000</c:v>
                </c:pt>
                <c:pt idx="2">
                  <c:v>110000</c:v>
                </c:pt>
                <c:pt idx="3">
                  <c:v>117500</c:v>
                </c:pt>
                <c:pt idx="4">
                  <c:v>125000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0209584"/>
        <c:axId val="220209968"/>
      </c:lineChart>
      <c:catAx>
        <c:axId val="220209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defRPr>
            </a:pPr>
            <a:endParaRPr lang="ru-RU"/>
          </a:p>
        </c:txPr>
        <c:crossAx val="220209968"/>
        <c:crossesAt val="0"/>
        <c:auto val="1"/>
        <c:lblAlgn val="ctr"/>
        <c:lblOffset val="100"/>
        <c:noMultiLvlLbl val="0"/>
      </c:catAx>
      <c:valAx>
        <c:axId val="220209968"/>
        <c:scaling>
          <c:orientation val="minMax"/>
          <c:min val="8000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</a:defRPr>
            </a:pPr>
            <a:endParaRPr lang="ru-RU"/>
          </a:p>
        </c:txPr>
        <c:crossAx val="220209584"/>
        <c:crosses val="autoZero"/>
        <c:crossBetween val="between"/>
        <c:minorUnit val="5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8557148126838128E-2"/>
          <c:y val="8.3428206917857586E-2"/>
          <c:w val="0.46864017589899137"/>
          <c:h val="0.740652568165955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Личный транспорт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7737460631223578E-3"/>
                  <c:y val="1.8164239047106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2015 год 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0.47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Железнодорожный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2015 год 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Наземный пассажирский транспорт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2015 год 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0.18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Пользование несколькими видами транспорта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2015 год </c:v>
                </c:pt>
              </c:strCache>
            </c:strRef>
          </c:cat>
          <c:val>
            <c:numRef>
              <c:f>Лист1!$E$2</c:f>
              <c:numCache>
                <c:formatCode>0%</c:formatCode>
                <c:ptCount val="1"/>
                <c:pt idx="0">
                  <c:v>0.15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20304216"/>
        <c:axId val="220304600"/>
      </c:barChart>
      <c:catAx>
        <c:axId val="2203042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20304600"/>
        <c:crosses val="autoZero"/>
        <c:auto val="1"/>
        <c:lblAlgn val="ctr"/>
        <c:lblOffset val="100"/>
        <c:noMultiLvlLbl val="0"/>
      </c:catAx>
      <c:valAx>
        <c:axId val="220304600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2203042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9256842298354681"/>
          <c:y val="5.5277212032449626E-2"/>
          <c:w val="0.47727424224502768"/>
          <c:h val="0.7200032609814982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160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ДТП за 2013 - 2014 гг.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Количество ДТП с пострадавшими</c:v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Лист1!$B$7:$B$9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  <c:extLst/>
            </c:numRef>
          </c:cat>
          <c:val>
            <c:numRef>
              <c:f>Лист1!$H$7:$J$7</c:f>
              <c:numCache>
                <c:formatCode>General</c:formatCode>
                <c:ptCount val="2"/>
                <c:pt idx="0">
                  <c:v>31</c:v>
                </c:pt>
                <c:pt idx="1">
                  <c:v>32</c:v>
                </c:pt>
              </c:numCache>
              <c:extLst/>
            </c:numRef>
          </c:val>
          <c:shape val="cylinder"/>
        </c:ser>
        <c:ser>
          <c:idx val="1"/>
          <c:order val="1"/>
          <c:tx>
            <c:v>Количество раненных</c:v>
          </c:tx>
          <c:spPr>
            <a:solidFill>
              <a:srgbClr val="268DC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>
                    <a:ln>
                      <a:solidFill>
                        <a:srgbClr val="268DC0"/>
                      </a:solidFill>
                    </a:ln>
                    <a:solidFill>
                      <a:srgbClr val="268DC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Лист1!$B$7:$B$9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  <c:extLst/>
            </c:numRef>
          </c:cat>
          <c:val>
            <c:numRef>
              <c:f>Лист1!$H$8:$J$8</c:f>
              <c:numCache>
                <c:formatCode>General</c:formatCode>
                <c:ptCount val="2"/>
                <c:pt idx="0">
                  <c:v>47</c:v>
                </c:pt>
                <c:pt idx="1">
                  <c:v>49</c:v>
                </c:pt>
              </c:numCache>
              <c:extLst/>
            </c:numRef>
          </c:val>
          <c:shape val="cylinder"/>
        </c:ser>
        <c:ser>
          <c:idx val="2"/>
          <c:order val="2"/>
          <c:tx>
            <c:v>Количество погибших</c:v>
          </c:tx>
          <c:spPr>
            <a:solidFill>
              <a:srgbClr val="9A57CD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>
                    <a:ln>
                      <a:solidFill>
                        <a:srgbClr val="9A57CD"/>
                      </a:solidFill>
                    </a:ln>
                    <a:solidFill>
                      <a:srgbClr val="9A57CD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Лист1!$B$7:$B$9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  <c:extLst/>
            </c:numRef>
          </c:cat>
          <c:val>
            <c:numRef>
              <c:f>Лист1!$H$9:$J$9</c:f>
              <c:numCache>
                <c:formatCode>General</c:formatCode>
                <c:ptCount val="2"/>
                <c:pt idx="0">
                  <c:v>5</c:v>
                </c:pt>
                <c:pt idx="1">
                  <c:v>6</c:v>
                </c:pt>
              </c:numCache>
              <c:extLst/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1163152"/>
        <c:axId val="219788240"/>
        <c:axId val="0"/>
      </c:bar3DChart>
      <c:catAx>
        <c:axId val="22116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 b="1"/>
            </a:pPr>
            <a:endParaRPr lang="ru-RU"/>
          </a:p>
        </c:txPr>
        <c:crossAx val="219788240"/>
        <c:crosses val="autoZero"/>
        <c:auto val="1"/>
        <c:lblAlgn val="ctr"/>
        <c:lblOffset val="100"/>
        <c:noMultiLvlLbl val="0"/>
      </c:catAx>
      <c:valAx>
        <c:axId val="21978824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ru-RU"/>
          </a:p>
        </c:txPr>
        <c:crossAx val="221163152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 sz="11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 rot="0" vert="horz"/>
          <a:lstStyle/>
          <a:p>
            <a:pPr>
              <a:defRPr sz="160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погибших в ДТП</a:t>
            </a:r>
          </a:p>
        </c:rich>
      </c:tx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v>- на региональных дорогах</c:v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Лист1!$F$30:$H$30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  <c:extLst/>
            </c:numRef>
          </c:cat>
          <c:val>
            <c:numRef>
              <c:f>Лист1!$F$31:$H$31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  <c:extLst/>
            </c:numRef>
          </c:val>
        </c:ser>
        <c:ser>
          <c:idx val="1"/>
          <c:order val="1"/>
          <c:tx>
            <c:v>- на федеральных дорогах</c:v>
          </c:tx>
          <c:spPr>
            <a:solidFill>
              <a:schemeClr val="accent1"/>
            </a:solidFill>
          </c:spPr>
          <c:invertIfNegative val="0"/>
          <c:dLbls>
            <c:dLbl>
              <c:idx val="0"/>
              <c:layout>
                <c:manualLayout>
                  <c:x val="2.2165388266263037E-2"/>
                  <c:y val="-0.10185185185185185"/>
                </c:manualLayout>
              </c:layout>
              <c:spPr/>
              <c:txPr>
                <a:bodyPr rot="0" vert="horz"/>
                <a:lstStyle/>
                <a:p>
                  <a:pPr>
                    <a:defRPr sz="1400" b="1">
                      <a:ln>
                        <a:noFill/>
                      </a:ln>
                      <a:solidFill>
                        <a:sysClr val="windowText" lastClr="0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spPr/>
              <c:txPr>
                <a:bodyPr rot="0" vert="horz"/>
                <a:lstStyle/>
                <a:p>
                  <a:pPr>
                    <a:defRPr sz="1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Лист1!$F$30:$H$30</c:f>
              <c:numCache>
                <c:formatCode>General</c:formatCode>
                <c:ptCount val="2"/>
                <c:pt idx="0">
                  <c:v>2013</c:v>
                </c:pt>
                <c:pt idx="1">
                  <c:v>2014</c:v>
                </c:pt>
              </c:numCache>
              <c:extLst/>
            </c:numRef>
          </c:cat>
          <c:val>
            <c:numRef>
              <c:f>Лист1!$F$32:$H$32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6018296"/>
        <c:axId val="117671608"/>
        <c:axId val="0"/>
      </c:bar3DChart>
      <c:catAx>
        <c:axId val="11601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 b="1"/>
            </a:pPr>
            <a:endParaRPr lang="ru-RU"/>
          </a:p>
        </c:txPr>
        <c:crossAx val="117671608"/>
        <c:crosses val="autoZero"/>
        <c:auto val="1"/>
        <c:lblAlgn val="ctr"/>
        <c:lblOffset val="100"/>
        <c:noMultiLvlLbl val="0"/>
      </c:catAx>
      <c:valAx>
        <c:axId val="11767160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 sz="1200"/>
            </a:pPr>
            <a:endParaRPr lang="ru-RU"/>
          </a:p>
        </c:txPr>
        <c:crossAx val="116018296"/>
        <c:crosses val="autoZero"/>
        <c:crossBetween val="between"/>
      </c:valAx>
    </c:plotArea>
    <c:legend>
      <c:legendPos val="b"/>
      <c:overlay val="0"/>
      <c:txPr>
        <a:bodyPr rot="0" vert="horz"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600" b="0" i="0" u="none" strike="noStrike" kern="1200" spc="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0" i="0" u="none" strike="noStrike" kern="1200" spc="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Распределение количества ДТП по видам</a:t>
            </a:r>
          </a:p>
          <a:p>
            <a:pPr algn="ctr" rtl="0">
              <a:defRPr lang="ru-RU" sz="1600" b="0" i="0" u="none" strike="noStrike" kern="1200" spc="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0" i="0" u="none" strike="noStrike" kern="1200" spc="0" baseline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данные за 2014 год</a:t>
            </a:r>
          </a:p>
        </c:rich>
      </c:tx>
      <c:layout>
        <c:manualLayout>
          <c:xMode val="edge"/>
          <c:yMode val="edge"/>
          <c:x val="0.13708333333333333"/>
          <c:y val="2.777777777777777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[ДТП_диаграммы.xlsx]Лист1!$N$5:$R$5</c:f>
              <c:strCache>
                <c:ptCount val="4"/>
                <c:pt idx="0">
                  <c:v>столкновение</c:v>
                </c:pt>
                <c:pt idx="1">
                  <c:v>наезд на пешехода</c:v>
                </c:pt>
                <c:pt idx="2">
                  <c:v>опрокидывание</c:v>
                </c:pt>
                <c:pt idx="3">
                  <c:v>наезд на препятствие</c:v>
                </c:pt>
              </c:strCache>
            </c:strRef>
          </c:cat>
          <c:val>
            <c:numRef>
              <c:f>[ДТП_диаграммы.xlsx]Лист1!$N$6:$N$9</c:f>
              <c:numCache>
                <c:formatCode>General</c:formatCode>
                <c:ptCount val="4"/>
                <c:pt idx="0">
                  <c:v>16</c:v>
                </c:pt>
                <c:pt idx="1">
                  <c:v>10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1544" cy="717788"/>
          </a:xfrm>
          <a:prstGeom prst="rect">
            <a:avLst/>
          </a:prstGeom>
        </p:spPr>
        <p:txBody>
          <a:bodyPr vert="horz" lIns="138632" tIns="69315" rIns="138632" bIns="69315" rtlCol="0"/>
          <a:lstStyle>
            <a:lvl1pPr algn="l">
              <a:defRPr sz="19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4" cy="717788"/>
          </a:xfrm>
          <a:prstGeom prst="rect">
            <a:avLst/>
          </a:prstGeom>
        </p:spPr>
        <p:txBody>
          <a:bodyPr vert="horz" lIns="138632" tIns="69315" rIns="138632" bIns="69315" rtlCol="0"/>
          <a:lstStyle>
            <a:lvl1pPr algn="r">
              <a:defRPr sz="1900"/>
            </a:lvl1pPr>
          </a:lstStyle>
          <a:p>
            <a:fld id="{3D62F9E9-5FDD-4984-AB59-3D7B7C3F7553}" type="datetimeFigureOut">
              <a:rPr lang="ru-RU" smtClean="0"/>
              <a:t>10.11.2016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1076325"/>
            <a:ext cx="7777162" cy="538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632" tIns="69315" rIns="138632" bIns="6931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5" y="6819001"/>
            <a:ext cx="7941310" cy="6460093"/>
          </a:xfrm>
          <a:prstGeom prst="rect">
            <a:avLst/>
          </a:prstGeom>
        </p:spPr>
        <p:txBody>
          <a:bodyPr vert="horz" lIns="138632" tIns="69315" rIns="138632" bIns="6931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13635483"/>
            <a:ext cx="4301544" cy="717788"/>
          </a:xfrm>
          <a:prstGeom prst="rect">
            <a:avLst/>
          </a:prstGeom>
        </p:spPr>
        <p:txBody>
          <a:bodyPr vert="horz" lIns="138632" tIns="69315" rIns="138632" bIns="69315" rtlCol="0" anchor="b"/>
          <a:lstStyle>
            <a:lvl1pPr algn="l">
              <a:defRPr sz="1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8" y="13635483"/>
            <a:ext cx="4301544" cy="717788"/>
          </a:xfrm>
          <a:prstGeom prst="rect">
            <a:avLst/>
          </a:prstGeom>
        </p:spPr>
        <p:txBody>
          <a:bodyPr vert="horz" lIns="138632" tIns="69315" rIns="138632" bIns="69315" rtlCol="0" anchor="b"/>
          <a:lstStyle>
            <a:lvl1pPr algn="r">
              <a:defRPr sz="1900"/>
            </a:lvl1pPr>
          </a:lstStyle>
          <a:p>
            <a:fld id="{9CE2E691-FF5D-47C9-A474-64EF5AC824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276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908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7816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6724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5631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4539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3447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2355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1263" algn="l" defTabSz="95781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4738" y="1076325"/>
            <a:ext cx="7777162" cy="5384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E691-FF5D-47C9-A474-64EF5AC8246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66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4738" y="1076325"/>
            <a:ext cx="7777162" cy="5384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E691-FF5D-47C9-A474-64EF5AC8246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15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4738" y="1076325"/>
            <a:ext cx="7777162" cy="5384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E691-FF5D-47C9-A474-64EF5AC8246C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49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4738" y="1076325"/>
            <a:ext cx="7777162" cy="5384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E691-FF5D-47C9-A474-64EF5AC8246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4628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74738" y="1076325"/>
            <a:ext cx="7777162" cy="5384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2E691-FF5D-47C9-A474-64EF5AC8246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625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2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262C-808A-4754-97B5-CBC304453F10}" type="datetime1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55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AA278-54CD-4BD3-9F03-7FD764D9CCAF}" type="datetime1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896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6578" y="274639"/>
            <a:ext cx="70786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CD2C-500A-4168-BC88-3F0A97FA06B4}" type="datetime1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651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2C9E-4178-4DC5-A7CC-A2A51B7F415B}" type="datetime1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594600" y="795"/>
            <a:ext cx="2311400" cy="365125"/>
          </a:xfrm>
        </p:spPr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199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7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A8FCE-F603-4F4B-B4A4-1366CDA15342}" type="datetime1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230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36575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48300" y="1600204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5F796-4BD6-455A-A53B-ACACBB3D3411}" type="datetime1">
              <a:rPr lang="ru-RU" smtClean="0"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5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4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4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E35F9-41A4-44E0-9F9E-46CC24417308}" type="datetime1">
              <a:rPr lang="ru-RU" smtClean="0"/>
              <a:t>10.11.2016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18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D6BEF-9FC4-4CF9-A245-3D2872214A2B}" type="datetime1">
              <a:rPr lang="ru-RU" smtClean="0"/>
              <a:t>10.11.2016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7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362D4-5D50-4B9F-A873-1036A12B3AAF}" type="datetime1">
              <a:rPr lang="ru-RU" smtClean="0"/>
              <a:t>10.11.2016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410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2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B70D4-1156-4411-9012-8438264B564D}" type="datetime1">
              <a:rPr lang="ru-RU" smtClean="0"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980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02E51-9F88-454D-A184-CDC19EEC80AE}" type="datetime1">
              <a:rPr lang="ru-RU" smtClean="0"/>
              <a:t>10.11.2016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62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4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7497D-9BBD-4B8D-B300-4FC0CDF28DBA}" type="datetime1">
              <a:rPr lang="ru-RU" smtClean="0"/>
              <a:t>10.11.2016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7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F86292-FC52-47B9-A97C-F7261F3121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74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image" Target="../media/image23.jpe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.jpeg"/><Relationship Id="rId5" Type="http://schemas.openxmlformats.org/officeDocument/2006/relationships/image" Target="../media/image65.emf"/><Relationship Id="rId4" Type="http://schemas.openxmlformats.org/officeDocument/2006/relationships/package" Target="../embeddings/_____Microsoft_Excel2.xls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6.emf"/><Relationship Id="rId5" Type="http://schemas.openxmlformats.org/officeDocument/2006/relationships/package" Target="../embeddings/_____Microsoft_Excel3.xlsx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" y="2"/>
            <a:ext cx="9919431" cy="67216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0" y="5911507"/>
            <a:ext cx="9921552" cy="973881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endParaRPr lang="ru-RU" b="1" spc="300" dirty="0" smtClean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4"/>
            <a:ext cx="9921552" cy="973881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endParaRPr lang="ru-RU" b="1" spc="300" dirty="0" smtClean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-8795"/>
            <a:ext cx="779660" cy="973881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64568" y="2348884"/>
            <a:ext cx="7878875" cy="1827961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Разработка Комплексной схемы </a:t>
            </a:r>
          </a:p>
          <a:p>
            <a:pPr algn="ctr">
              <a:lnSpc>
                <a:spcPct val="150000"/>
              </a:lnSpc>
            </a:pP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организации дорожного движения </a:t>
            </a:r>
          </a:p>
          <a:p>
            <a:pPr algn="ctr">
              <a:lnSpc>
                <a:spcPct val="150000"/>
              </a:lnSpc>
            </a:pP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городского поселения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Воскресенск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86292-FC52-47B9-A97C-F7261F312132}" type="slidenum">
              <a:rPr lang="ru-RU" smtClean="0"/>
              <a:t>1</a:t>
            </a:fld>
            <a:endParaRPr lang="ru-RU"/>
          </a:p>
        </p:txBody>
      </p:sp>
      <p:pic>
        <p:nvPicPr>
          <p:cNvPr id="10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6423562" y="101094"/>
            <a:ext cx="3438910" cy="38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23587" y="6371063"/>
            <a:ext cx="715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itchFamily="18" charset="0"/>
              </a:rPr>
              <a:t>2015 г.</a:t>
            </a:r>
          </a:p>
        </p:txBody>
      </p:sp>
    </p:spTree>
    <p:extLst>
      <p:ext uri="{BB962C8B-B14F-4D97-AF65-F5344CB8AC3E}">
        <p14:creationId xmlns:p14="http://schemas.microsoft.com/office/powerpoint/2010/main" val="163224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805497"/>
            <a:ext cx="5544616" cy="5915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48546" y="401003"/>
            <a:ext cx="8208911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автобусного пассажирского транспорта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73082" y="1028370"/>
            <a:ext cx="4104456" cy="477053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>
                <a:latin typeface="Cambria" panose="02040503050406030204" pitchFamily="18" charset="0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Общее число маршрутов регулярного сообщения для транспорта общего </a:t>
            </a:r>
            <a:r>
              <a:rPr lang="ru-RU" dirty="0" smtClean="0"/>
              <a:t>пользования </a:t>
            </a:r>
            <a:r>
              <a:rPr lang="ru-RU" dirty="0"/>
              <a:t>– </a:t>
            </a:r>
            <a:r>
              <a:rPr lang="ru-RU" dirty="0" smtClean="0"/>
              <a:t>37 маршрутов.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Общая протяженность линий общественного пассажирского транспорта в границах </a:t>
            </a:r>
            <a:r>
              <a:rPr lang="ru-RU" dirty="0" smtClean="0"/>
              <a:t>городского поселения </a:t>
            </a:r>
            <a:r>
              <a:rPr lang="ru-RU" dirty="0"/>
              <a:t>– 63.83 км</a:t>
            </a:r>
            <a:r>
              <a:rPr lang="ru-RU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Плотность </a:t>
            </a:r>
            <a:r>
              <a:rPr lang="ru-RU" dirty="0"/>
              <a:t>сети общественного пассажирского транспорта составляет 0.87 км/кв. </a:t>
            </a:r>
            <a:r>
              <a:rPr lang="ru-RU" dirty="0" smtClean="0"/>
              <a:t>км. (должна </a:t>
            </a:r>
            <a:r>
              <a:rPr lang="ru-RU" dirty="0"/>
              <a:t>быть не менее 0.37 км/кв. км</a:t>
            </a:r>
            <a:r>
              <a:rPr lang="ru-RU" dirty="0" smtClean="0"/>
              <a:t>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Количество </a:t>
            </a:r>
            <a:r>
              <a:rPr lang="ru-RU" dirty="0"/>
              <a:t>транспортно-пересадочных узлов (ТПУ) на территории городского поселения – 2. </a:t>
            </a: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Общая </a:t>
            </a:r>
            <a:r>
              <a:rPr lang="ru-RU" dirty="0"/>
              <a:t>площадь ТПУ – 0,73 га.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817098" y="1916832"/>
            <a:ext cx="384861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817098" y="3140968"/>
            <a:ext cx="384861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817098" y="4437112"/>
            <a:ext cx="384861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10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Прямая соединительная линия 15"/>
          <p:cNvCxnSpPr/>
          <p:nvPr/>
        </p:nvCxnSpPr>
        <p:spPr>
          <a:xfrm>
            <a:off x="5817098" y="5373216"/>
            <a:ext cx="3848616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94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92562" y="395621"/>
            <a:ext cx="8208911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Статистика аварийности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11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92960" y="4149080"/>
            <a:ext cx="5292452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>
                <a:latin typeface="Cambria" panose="02040503050406030204" pitchFamily="18" charset="0"/>
              </a:defRPr>
            </a:lvl1pPr>
          </a:lstStyle>
          <a:p>
            <a:r>
              <a:rPr lang="ru-RU" dirty="0"/>
              <a:t>По данным 2014 года: </a:t>
            </a:r>
            <a:endParaRPr lang="ru-RU" dirty="0" smtClean="0"/>
          </a:p>
          <a:p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социальный </a:t>
            </a:r>
            <a:r>
              <a:rPr lang="ru-RU" dirty="0"/>
              <a:t>риск составляет 6,2 чел./100 тыс. чел</a:t>
            </a:r>
            <a:r>
              <a:rPr lang="ru-RU" dirty="0" smtClean="0"/>
              <a:t>.;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по </a:t>
            </a:r>
            <a:r>
              <a:rPr lang="ru-RU" dirty="0"/>
              <a:t>сравнению с данными 2013 года, при увеличении общего количества ДТП, тяжесть последствий от ДТП </a:t>
            </a:r>
            <a:r>
              <a:rPr lang="ru-RU" dirty="0" smtClean="0"/>
              <a:t>также </a:t>
            </a:r>
            <a:r>
              <a:rPr lang="ru-RU" dirty="0"/>
              <a:t>выросла.</a:t>
            </a: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148374105"/>
              </p:ext>
            </p:extLst>
          </p:nvPr>
        </p:nvGraphicFramePr>
        <p:xfrm>
          <a:off x="56456" y="597868"/>
          <a:ext cx="4981102" cy="3047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102400374"/>
              </p:ext>
            </p:extLst>
          </p:nvPr>
        </p:nvGraphicFramePr>
        <p:xfrm>
          <a:off x="74195" y="3575153"/>
          <a:ext cx="4919980" cy="3041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826795996"/>
              </p:ext>
            </p:extLst>
          </p:nvPr>
        </p:nvGraphicFramePr>
        <p:xfrm>
          <a:off x="4857752" y="779477"/>
          <a:ext cx="504825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1650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:\object\Съезды 2012\40. Воскресенск. СИП\3.08.15\PDF\ДТП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72" y="533917"/>
            <a:ext cx="4212154" cy="59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12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2366116"/>
              </p:ext>
            </p:extLst>
          </p:nvPr>
        </p:nvGraphicFramePr>
        <p:xfrm>
          <a:off x="4412625" y="1052735"/>
          <a:ext cx="5390138" cy="51125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810"/>
                <a:gridCol w="56597"/>
                <a:gridCol w="595448"/>
                <a:gridCol w="284394"/>
                <a:gridCol w="286615"/>
                <a:gridCol w="286615"/>
                <a:gridCol w="521978"/>
                <a:gridCol w="91244"/>
                <a:gridCol w="859846"/>
                <a:gridCol w="979822"/>
                <a:gridCol w="1279769"/>
              </a:tblGrid>
              <a:tr h="192313">
                <a:tc gridSpan="11">
                  <a:txBody>
                    <a:bodyPr/>
                    <a:lstStyle/>
                    <a:p>
                      <a:pPr algn="ctr" rtl="0" fontAlgn="b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План работ по ликвидации очагов аварийности на территории </a:t>
                      </a:r>
                      <a:r>
                        <a:rPr lang="ru-RU" sz="6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городского поселения Воскресенск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3306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№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Наименование дороги, км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ru-RU" sz="6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Количество погибших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Вид ДТП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Наличие сопутствующих дорожных условий и другие причины ДТП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3567" marR="3567" marT="3567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Запланированные мероприятия 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Реализованные мероприятия </a:t>
                      </a:r>
                      <a:b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 01.01.2016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  <a:tr h="160494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п/п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2013г. </a:t>
                      </a:r>
                      <a:endParaRPr lang="ru-RU" sz="600" b="1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2014г.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2015г.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5175">
                <a:tc gridSpan="11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Федеральные автомобильные дороги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  <a:tr h="1197909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6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r>
                        <a:rPr lang="ru-RU" sz="6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км 17-18 а/д. А-108 МБК "</a:t>
                      </a:r>
                      <a:r>
                        <a:rPr lang="ru-RU" sz="60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Егорьевско</a:t>
                      </a:r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-Рязанское шоссе"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съезд с дороги 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превышение установленной скорости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3567" marR="3567" marT="35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Восстановление изношенного слоя покрытия с км 16+940 по 21+000. Нанесение горизонтальной дорожной разметки пластичными материалами. Установка дублирующих знаков 5.19.1 и 5.19.2 над проезжей частью км 17,200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Выполнены работы по  восстановлению изношенного слоя покрытия с км 16+940 по 21+000. Нанесена горизонтальная дорожная разметка пластичными материалами.</a:t>
                      </a:r>
                      <a:b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 Установку дублирующих знаков 5.19.1 и 5.19.2 над проезжей частью перенесли на 2016 год.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  <a:tr h="601283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600" u="none" strike="noStrike" dirty="0" smtClean="0"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r>
                        <a:rPr lang="ru-RU" sz="600" u="none" strike="noStrike" dirty="0" smtClean="0"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км 22-23 а/д. А-108 МБК "</a:t>
                      </a:r>
                      <a:r>
                        <a:rPr lang="ru-RU" sz="600" u="none" strike="noStrike" dirty="0" err="1">
                          <a:effectLst/>
                          <a:latin typeface="Cambria" panose="02040503050406030204" pitchFamily="18" charset="0"/>
                        </a:rPr>
                        <a:t>Егорьевско</a:t>
                      </a:r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-Рязанское шоссе"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наезд на стоящее транспортное средство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неправильный выбор дистанции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3567" marR="3567" marT="35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Восстановление горизонтальной дорожной разметки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Нанесена горизонтальная дорожная разметка пластичными материалами. 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</a:tr>
              <a:tr h="601283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6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ru-RU" sz="6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км 23-24 а/д А-108 МБК "Егорьевско-Рязанское шоссе"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столкновение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несоблюдение очередности проезда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3567" marR="3567" marT="3567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Обустройство перекрестка переходно-скоростными полосами и </a:t>
                      </a:r>
                      <a:r>
                        <a:rPr lang="ru-RU" sz="60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левонакопительными</a:t>
                      </a:r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поворотными карманами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Обновлена горизонтальная дорожная разметка пластичными материалами 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  <a:tr h="325175">
                <a:tc gridSpan="11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Региональные или межмуниципальные автомобильные дороги 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  <a:tr h="325175">
                <a:tc gridSpan="11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Муниципальные автомобильные дороги 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600" dirty="0"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  <a:tr h="539175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6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6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г.Воскресенск, </a:t>
                      </a:r>
                      <a:b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ул. Победы д.12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b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детей ранено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2 наезда на пешехода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effectLst/>
                          <a:latin typeface="Cambria" panose="02040503050406030204" pitchFamily="18" charset="0"/>
                        </a:rPr>
                        <a:t>не предоставление  преимущества пешеходу</a:t>
                      </a:r>
                      <a:endParaRPr lang="ru-RU" sz="6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Ликвидация пешеходного перехода. Установка  ограждения 120пм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effectLst/>
                          <a:latin typeface="Cambria" panose="02040503050406030204" pitchFamily="18" charset="0"/>
                        </a:rPr>
                        <a:t>Ликвидирован пешеходный переход: демонтированы дорожные знаки и разметка. Установлено  ограждение в количестве 120 пм.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BC8F"/>
                    </a:solidFill>
                  </a:tcPr>
                </a:tc>
              </a:tr>
              <a:tr h="601283"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en-US" sz="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600" b="1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г.Воскресенск, </a:t>
                      </a:r>
                      <a:b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ул. Московская (пересечение с ул.Колыберевской)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6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столкновение,</a:t>
                      </a:r>
                      <a:b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</a:br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наезд на препятствие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превышение установленной скорости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Установка знаков- 12шт, устройство ИДН -2шт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Установлены дорожные знаки - 18шт. Выполнено устройство ИДН -3шт</a:t>
                      </a:r>
                      <a:endParaRPr lang="ru-RU" sz="6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3567" marR="3567" marT="3567" marB="0" anchor="ctr">
                    <a:solidFill>
                      <a:srgbClr val="FF7D25"/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0" y="395621"/>
            <a:ext cx="9906000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</a:rPr>
              <a:t>Места концентрации </a:t>
            </a:r>
            <a:r>
              <a:rPr lang="ru-RU" sz="2000" b="1" dirty="0" smtClean="0">
                <a:latin typeface="Cambria" panose="02040503050406030204" pitchFamily="18" charset="0"/>
              </a:rPr>
              <a:t>ДТП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89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518472"/>
              </p:ext>
            </p:extLst>
          </p:nvPr>
        </p:nvGraphicFramePr>
        <p:xfrm>
          <a:off x="415925" y="725488"/>
          <a:ext cx="3948113" cy="558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48" name="Acrobat Document" r:id="rId3" imgW="8019977" imgH="11344050" progId="AcroExch.Document.11">
                  <p:embed/>
                </p:oleObj>
              </mc:Choice>
              <mc:Fallback>
                <p:oleObj name="Acrobat Document" r:id="rId3" imgW="8019977" imgH="11344050" progId="AcroExch.Document.11">
                  <p:embed/>
                  <p:pic>
                    <p:nvPicPr>
                      <p:cNvPr id="0" name="Объект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925" y="725488"/>
                        <a:ext cx="3948113" cy="558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35" descr="Z:\object\Съезды 2012\40. Воскресенск. СИП\КСОД\03 КСОД\лист обследовани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76" y="716107"/>
            <a:ext cx="3977830" cy="562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20952" y="1052744"/>
            <a:ext cx="5262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1800" dirty="0"/>
              <a:t> </a:t>
            </a:r>
            <a:endParaRPr lang="ru-RU" sz="1800" b="1" u="sng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1204" y="428609"/>
            <a:ext cx="93035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обследований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городского поселения Воскресенск</a:t>
            </a:r>
          </a:p>
        </p:txBody>
      </p:sp>
      <p:sp>
        <p:nvSpPr>
          <p:cNvPr id="15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13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0973" y="6190247"/>
            <a:ext cx="49472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Cambria" panose="02040503050406030204" pitchFamily="18" charset="0"/>
              </a:rPr>
              <a:t>    Места обследования транспортных потоков на УДС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569194" y="6204726"/>
            <a:ext cx="32190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Cambria" panose="02040503050406030204" pitchFamily="18" charset="0"/>
              </a:rPr>
              <a:t>Места </a:t>
            </a:r>
            <a:r>
              <a:rPr lang="ru-RU" sz="1400" dirty="0">
                <a:latin typeface="Cambria" panose="02040503050406030204" pitchFamily="18" charset="0"/>
              </a:rPr>
              <a:t>обследования пассажирских потоков на УДС</a:t>
            </a:r>
          </a:p>
        </p:txBody>
      </p:sp>
      <p:pic>
        <p:nvPicPr>
          <p:cNvPr id="32020" name="Picture 276" descr="Z:\object\Съезды 2012\40. Воскресенск. СИП\3.08.15\PDF\табл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5012585"/>
            <a:ext cx="2347540" cy="11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6" descr="Z:\object\Съезды 2012\40. Воскресенск. СИП\3.08.15\PDF\табл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76" y="5039823"/>
            <a:ext cx="2347540" cy="11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2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098863" y="1207972"/>
            <a:ext cx="7055030" cy="496151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59232" indent="-259232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Низкая транспортная доступность отдельных районов города Воскресенска;</a:t>
            </a:r>
          </a:p>
          <a:p>
            <a:pPr marL="259232" indent="-259232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59232" indent="-259232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Низкая пропускная способность ключевых транспортных узлов;</a:t>
            </a:r>
          </a:p>
          <a:p>
            <a:pPr marL="259232" indent="-259232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59232" indent="-259232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Дефицит парковочного пространства составляет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2890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м/мест;</a:t>
            </a:r>
          </a:p>
          <a:p>
            <a:pPr marL="259232" indent="-259232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59232" indent="-259232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Технические средства организации дорожного движения наземных пешеходных переходов не соответствуют современным требованиям по безопасности дорожного движения;</a:t>
            </a:r>
          </a:p>
          <a:p>
            <a:pPr algn="just"/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59232" indent="-259232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Высокая плотность пересечений в одном уроне с железнодорожными путями в черте города;</a:t>
            </a:r>
          </a:p>
          <a:p>
            <a:pPr marL="259232" indent="-259232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59232" indent="-259232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Движение грузового транспорта  к промышленным зонам по ключевым городским магистралям;</a:t>
            </a:r>
          </a:p>
        </p:txBody>
      </p:sp>
      <p:sp>
        <p:nvSpPr>
          <p:cNvPr id="6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943000" y="64876"/>
            <a:ext cx="2053131" cy="324327"/>
          </a:xfrm>
        </p:spPr>
        <p:txBody>
          <a:bodyPr/>
          <a:lstStyle/>
          <a:p>
            <a:fld id="{BFF86292-FC52-47B9-A97C-F7261F312132}" type="slidenum">
              <a:rPr lang="ru-RU" sz="888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sz="888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6271" y="464149"/>
            <a:ext cx="8753463" cy="697942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60" b="1" dirty="0">
                <a:latin typeface="Cambria" panose="02040503050406030204" pitchFamily="18" charset="0"/>
                <a:cs typeface="Times New Roman" panose="02020603050405020304" pitchFamily="18" charset="0"/>
              </a:rPr>
              <a:t>Выявленная проблематика на территории городского </a:t>
            </a:r>
          </a:p>
          <a:p>
            <a:pPr algn="ctr"/>
            <a:r>
              <a:rPr lang="ru-RU" sz="1960" b="1" dirty="0">
                <a:latin typeface="Cambria" panose="02040503050406030204" pitchFamily="18" charset="0"/>
                <a:cs typeface="Times New Roman" panose="02020603050405020304" pitchFamily="18" charset="0"/>
              </a:rPr>
              <a:t>поселения Воскресенск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" y="-9198"/>
            <a:ext cx="9906000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err="1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КСОДд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14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2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1427683" y="1028211"/>
            <a:ext cx="6839114" cy="16216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67" b="1" dirty="0">
                <a:solidFill>
                  <a:schemeClr val="tx1"/>
                </a:solidFill>
                <a:latin typeface="Cambria" panose="02040503050406030204" pitchFamily="18" charset="0"/>
              </a:rPr>
              <a:t>Цель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 - разработка комплексной схемы организации дорожного движения, в частности, программы мероприятий, направленных на увеличение  пропускной способности улично-дорожной сети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г.п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. Воскресенск, предупреждения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заторовых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 ситуаций с учетом изменения транспортных потребностей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г.п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. Воскресенск, снижения аварийности.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63058" y="464152"/>
            <a:ext cx="7179895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Цель, объект исследования и область применения</a:t>
            </a:r>
          </a:p>
        </p:txBody>
      </p:sp>
      <p:sp>
        <p:nvSpPr>
          <p:cNvPr id="5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7539514" y="71512"/>
            <a:ext cx="2263197" cy="357510"/>
          </a:xfrm>
        </p:spPr>
        <p:txBody>
          <a:bodyPr/>
          <a:lstStyle/>
          <a:p>
            <a:fld id="{BFF86292-FC52-47B9-A97C-F7261F312132}" type="slidenum">
              <a:rPr lang="ru-RU" sz="979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fld>
            <a:endParaRPr lang="ru-RU" sz="979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7683" y="2817864"/>
            <a:ext cx="6839114" cy="324329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567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1567" b="1" dirty="0">
                <a:solidFill>
                  <a:schemeClr val="tx1"/>
                </a:solidFill>
                <a:latin typeface="Cambria" panose="02040503050406030204" pitchFamily="18" charset="0"/>
              </a:rPr>
              <a:t>Задачи работы:</a:t>
            </a:r>
          </a:p>
          <a:p>
            <a:pPr marL="279790" indent="-279790" algn="just">
              <a:buFontTx/>
              <a:buChar char="-"/>
            </a:pP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разработка мероприятий по оптимизации схемы организации и повышению безопасности дорожного движения на территории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г.п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. Воскресенск;</a:t>
            </a:r>
          </a:p>
          <a:p>
            <a:pPr marL="279790" indent="-279790" algn="just">
              <a:buFontTx/>
              <a:buChar char="-"/>
            </a:pP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разработка мероприятий по оптимизации парковочного пространства на территории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г.п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. Воскресенск;</a:t>
            </a:r>
          </a:p>
          <a:p>
            <a:pPr marL="279790" indent="-279790" algn="just">
              <a:buFontTx/>
              <a:buChar char="-"/>
            </a:pP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разработка мероприятий по оптимизации работы системы пассажирского транспорта общего пользования с учетом существующих и прогнозных характеристик пассажиропотоков на территории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г.п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. Воскресенск </a:t>
            </a:r>
          </a:p>
          <a:p>
            <a:pPr marL="279790" indent="-279790" algn="just">
              <a:buFontTx/>
              <a:buChar char="-"/>
            </a:pP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разработка мероприятий по повышению транспортной доступности </a:t>
            </a:r>
            <a:r>
              <a:rPr lang="ru-RU" sz="1567" dirty="0" err="1">
                <a:solidFill>
                  <a:schemeClr val="tx1"/>
                </a:solidFill>
                <a:latin typeface="Cambria" panose="02040503050406030204" pitchFamily="18" charset="0"/>
              </a:rPr>
              <a:t>г.п</a:t>
            </a:r>
            <a:r>
              <a:rPr lang="ru-RU" sz="1567" dirty="0">
                <a:solidFill>
                  <a:schemeClr val="tx1"/>
                </a:solidFill>
                <a:latin typeface="Cambria" panose="02040503050406030204" pitchFamily="18" charset="0"/>
              </a:rPr>
              <a:t>. Воскресенск и развитию транспортных связей с другими муниципальными образованиями и территориями.</a:t>
            </a:r>
          </a:p>
          <a:p>
            <a:pPr marL="279790" indent="-279790" algn="just">
              <a:buFontTx/>
              <a:buChar char="-"/>
            </a:pPr>
            <a:endParaRPr lang="ru-RU" sz="1567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-9198"/>
            <a:ext cx="9905999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err="1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КСОДд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15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520952" y="1052744"/>
            <a:ext cx="5262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1800" dirty="0"/>
              <a:t> </a:t>
            </a:r>
            <a:endParaRPr lang="ru-RU" sz="1800" b="1" u="sng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ТРАНСПОРТНОЙ </a:t>
            </a:r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889104" y="622165"/>
            <a:ext cx="3283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Сеть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для макромодели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Воскресенск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 descr="F:\work\2015\КСОДД МО\Для отчетов\Воскресенский_районы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" r="2406"/>
          <a:stretch/>
        </p:blipFill>
        <p:spPr bwMode="auto">
          <a:xfrm>
            <a:off x="529933" y="1705173"/>
            <a:ext cx="4226349" cy="4314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/>
          <p:cNvPicPr/>
          <p:nvPr/>
        </p:nvPicPr>
        <p:blipFill>
          <a:blip r:embed="rId3"/>
          <a:stretch>
            <a:fillRect/>
          </a:stretch>
        </p:blipFill>
        <p:spPr>
          <a:xfrm>
            <a:off x="4961359" y="1750209"/>
            <a:ext cx="4658840" cy="401342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76536" y="620690"/>
            <a:ext cx="3283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Районирование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Воскресенского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для макромодели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(включая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г.п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Воскресенск)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16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58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4520952" y="1052744"/>
            <a:ext cx="5262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1800" dirty="0"/>
              <a:t> </a:t>
            </a:r>
            <a:endParaRPr lang="ru-RU" sz="1800" b="1" u="sng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ТРАНСПОРТНОЙ </a:t>
            </a:r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576736" y="485883"/>
            <a:ext cx="5040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Существующий уровень загрузки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599072" y="683014"/>
            <a:ext cx="636037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528008" y="1561866"/>
            <a:ext cx="322480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проблемы при движении: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центральной части города У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Горького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Ул.Менделеева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Ул.Федотовская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Ул.Лопатинская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между центральной и промышленной частями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2-я Заводская улица работает близко к пределу пропускной способности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2575" r="4490" b="2575"/>
          <a:stretch/>
        </p:blipFill>
        <p:spPr>
          <a:xfrm>
            <a:off x="128466" y="1185503"/>
            <a:ext cx="6649305" cy="50405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8465" y="974458"/>
            <a:ext cx="2304257" cy="4537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17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7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2079" r="4635"/>
          <a:stretch/>
        </p:blipFill>
        <p:spPr>
          <a:xfrm>
            <a:off x="344488" y="1330049"/>
            <a:ext cx="6696744" cy="520758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ТРАНСПОРТНОЙ </a:t>
            </a:r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32483" y="516778"/>
            <a:ext cx="7104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загрузки 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краткосрочную перспективу (0-5 лет)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 flipV="1">
            <a:off x="1599072" y="683014"/>
            <a:ext cx="636037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6633" y="1086802"/>
            <a:ext cx="2304257" cy="45377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041232" y="1268760"/>
            <a:ext cx="271158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данный период усиливаются проблемы с пропускной способностью, отмеченные в анализе существующего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положения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проблемы при движении: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Горького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Ул.Менделеева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Ул.Федотовская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Ул.Лопатинская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 между центральной и промышленной частями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</a:p>
          <a:p>
            <a:pPr marL="285750" indent="-285750">
              <a:buFontTx/>
              <a:buChar char="-"/>
            </a:pP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2-я Заводская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18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715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748" r="5232"/>
          <a:stretch/>
        </p:blipFill>
        <p:spPr>
          <a:xfrm>
            <a:off x="416498" y="1196752"/>
            <a:ext cx="6507580" cy="50936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996086" y="2362704"/>
            <a:ext cx="278710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проблемы при движении: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Сельская 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Зелинского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</a:t>
            </a:r>
            <a:r>
              <a:rPr 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Федотовская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Лопатинская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Московской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участки которых теряют запас пропускной способности</a:t>
            </a:r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20952" y="1052744"/>
            <a:ext cx="5262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1800" dirty="0"/>
              <a:t> </a:t>
            </a:r>
            <a:endParaRPr lang="ru-RU" sz="1800" b="1" u="sng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ТРАНСПОРТНОЙ </a:t>
            </a:r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32483" y="516778"/>
            <a:ext cx="71040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загрузки на среднесрочную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(6-10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1052744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19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611910" y="5813370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16498" y="3933056"/>
            <a:ext cx="432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28664" y="5751815"/>
            <a:ext cx="748883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акромодель учитывает перераспределение потоков с учетом мероприятий целевых программ и стратегий развития УДС по территории района и области, поэтому 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участках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наблюдается улучшение условий для движения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32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КСОДД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37873"/>
            <a:ext cx="9906000" cy="393698"/>
          </a:xfrm>
          <a:prstGeom prst="rect">
            <a:avLst/>
          </a:prstGeom>
          <a:noFill/>
        </p:spPr>
        <p:txBody>
          <a:bodyPr wrap="square" lIns="100330" tIns="50165" rIns="100330" bIns="50165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Цели, объект исследования, область применения</a:t>
            </a:r>
            <a:endParaRPr lang="ru-RU" b="1" dirty="0">
              <a:solidFill>
                <a:schemeClr val="bg1">
                  <a:lumMod val="50000"/>
                </a:schemeClr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56457" y="1628799"/>
            <a:ext cx="9688505" cy="4371915"/>
            <a:chOff x="-79920" y="1375162"/>
            <a:chExt cx="12673408" cy="6157253"/>
          </a:xfrm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1648964" y="1469760"/>
              <a:ext cx="10944522" cy="1732337"/>
            </a:xfrm>
            <a:prstGeom prst="roundRect">
              <a:avLst>
                <a:gd name="adj" fmla="val 26556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782" tIns="47891" rIns="95782" bIns="47891"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898129" y="1375162"/>
              <a:ext cx="10695359" cy="1826936"/>
            </a:xfrm>
            <a:prstGeom prst="rect">
              <a:avLst/>
            </a:prstGeom>
          </p:spPr>
          <p:txBody>
            <a:bodyPr wrap="square" lIns="134095" tIns="67047" rIns="134095" bIns="67047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Цель работы – разработка Программы мероприятий, направленных на увеличение пропускной способности улично-дорожной сети городского поселения Воскресенск, предупреждения заторовых ситуаций с учетом изменяющихся транспортных потребностей района 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Picture 3" descr="F:\ПРОЕКТЫ\КСОДД МО\Домодедово\область применения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9920" y="1488232"/>
              <a:ext cx="1471686" cy="132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Скругленный прямоугольник 22"/>
            <p:cNvSpPr/>
            <p:nvPr/>
          </p:nvSpPr>
          <p:spPr>
            <a:xfrm>
              <a:off x="1648964" y="3576464"/>
              <a:ext cx="10944524" cy="1579687"/>
            </a:xfrm>
            <a:prstGeom prst="roundRect">
              <a:avLst>
                <a:gd name="adj" fmla="val 26556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782" tIns="47891" rIns="95782" bIns="47891"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4" name="Picture 2" descr="C:\Users\elitvin\Desktop\Домодедово\плотность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977" y="3677478"/>
              <a:ext cx="1676943" cy="1377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1898127" y="3692509"/>
              <a:ext cx="9876480" cy="1426064"/>
            </a:xfrm>
            <a:prstGeom prst="rect">
              <a:avLst/>
            </a:prstGeom>
          </p:spPr>
          <p:txBody>
            <a:bodyPr wrap="square" lIns="134095" tIns="67047" rIns="134095" bIns="67047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Объект исследования – Транспортный комплекс городского поселения Воскресенск, включая улично-дорожную сеть (вне зависимости от типа собственности) и объекты транспортной инфраструктуры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648964" y="5952728"/>
              <a:ext cx="10944524" cy="1579687"/>
            </a:xfrm>
            <a:prstGeom prst="roundRect">
              <a:avLst>
                <a:gd name="adj" fmla="val 26556"/>
              </a:avLst>
            </a:prstGeom>
            <a:solidFill>
              <a:schemeClr val="bg1"/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782" tIns="47891" rIns="95782" bIns="47891" rtlCol="0" anchor="ctr"/>
            <a:lstStyle/>
            <a:p>
              <a:pPr algn="ctr"/>
              <a:endParaRPr lang="ru-RU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27" name="Picture 4" descr="C:\Users\elitvin\Desktop\УДС ОДД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9" y="5952728"/>
              <a:ext cx="1514799" cy="1440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1898129" y="6220385"/>
              <a:ext cx="10623352" cy="1014275"/>
            </a:xfrm>
            <a:prstGeom prst="rect">
              <a:avLst/>
            </a:prstGeom>
          </p:spPr>
          <p:txBody>
            <a:bodyPr wrap="square" lIns="134095" tIns="67047" rIns="134095" bIns="67047">
              <a:spAutoFit/>
            </a:bodyPr>
            <a:lstStyle/>
            <a:p>
              <a:r>
                <a:rPr lang="ru-RU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Область применения – организация дорожного движения на территории городского поселения Воскресенск</a:t>
              </a:r>
            </a:p>
          </p:txBody>
        </p:sp>
      </p:grpSp>
      <p:pic>
        <p:nvPicPr>
          <p:cNvPr id="30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t="1220" r="5232"/>
          <a:stretch/>
        </p:blipFill>
        <p:spPr>
          <a:xfrm>
            <a:off x="200472" y="1196752"/>
            <a:ext cx="6859408" cy="524943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257258" y="2852936"/>
            <a:ext cx="262815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Имеются проблемы при движении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участок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дороги на Егорьевск в районе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Хорловского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переезда, Московская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ТРАНСПОРТНОЙ </a:t>
            </a:r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МОДЕЛИ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32482" y="516778"/>
            <a:ext cx="7440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загрузки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долгосрочную перспективу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(более 10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лет)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1052744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20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611910" y="5813370"/>
            <a:ext cx="44114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3814" y="3974004"/>
            <a:ext cx="432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928664" y="5751815"/>
            <a:ext cx="748883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акромодель учитывает перераспределение потоков с учетом мероприятий целевых программ и стратегий развития УДС по территории района и области, поэтому  на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участках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наблюдается улучшение условий для движения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19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21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0" y="620687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Менделеева, ул. Горького и 1-й Москворецкий пер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84734" y="4941167"/>
            <a:ext cx="4192202" cy="15517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Выявленная проблематика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Длина очереди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 стороны 1-го Москворецкого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пер.,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от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ул. Островского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достигает 189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метров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Длина очереди со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стороны ул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Менделеева от б-</a:t>
            </a:r>
            <a:r>
              <a:rPr lang="ru-RU" sz="10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ра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Гагарина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достигает 529 метров;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Существующая общая длительность цикла равна 120 сек 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952" y="3162698"/>
            <a:ext cx="5324355" cy="3330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80" y="1340769"/>
            <a:ext cx="5679969" cy="343334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1828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Z:\object\Съезды 2012\40. Воскресенск. СИП\КСОД\02.Микро\1\PNG\пофазник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292" y="4958279"/>
            <a:ext cx="6033120" cy="156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Z:\object\Съезды 2012\40. Воскресенск. СИП\КСОД\02.Микро\1\PNG\предложения+-Model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0" y="404664"/>
            <a:ext cx="4119909" cy="582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161506"/>
            <a:ext cx="4612407" cy="350089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1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22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0" y="620687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предложения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Менделеева, ул. Горького и 1-й Москворецкий пер.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10409" y="6308558"/>
            <a:ext cx="5445102" cy="4965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Изменение режима светофорного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регулирования,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реализации: до 2018 года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162671" y="3653065"/>
            <a:ext cx="3895473" cy="142900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Предложения: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И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зменение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режима светофорного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регулирования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меньшение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радиусов поворотов до 8 метров, локальное уширение проезжей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части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Строительство проектируемого проезда (между 1-м Москворецким пер. и ул. Колина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)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8464" y="5301209"/>
            <a:ext cx="3816423" cy="10801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Строительство проектируемого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проезда,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изменение радиусов, локальное уширение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реализации: до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2022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года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799313" y="3767731"/>
            <a:ext cx="2952327" cy="11996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Результат реализации:</a:t>
            </a:r>
          </a:p>
          <a:p>
            <a:pPr algn="just"/>
            <a:endParaRPr lang="ru-RU" sz="8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Сокращение длины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очереди со стороны 1-го Москворецкого пер., от ул. Островского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65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метров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Сокращение длины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очереди со  стороны ул. Менделеева от б-</a:t>
            </a:r>
            <a:r>
              <a:rPr lang="ru-RU" sz="800" dirty="0" err="1">
                <a:solidFill>
                  <a:schemeClr val="tx1"/>
                </a:solidFill>
                <a:latin typeface="Cambria" panose="02040503050406030204" pitchFamily="18" charset="0"/>
              </a:rPr>
              <a:t>ра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 Гагарина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74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метров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Сокращение общей длительности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цикла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66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сек 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3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1052744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960" y="1193727"/>
            <a:ext cx="5169152" cy="3387401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23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25846" t="4496" b="6474"/>
          <a:stretch/>
        </p:blipFill>
        <p:spPr>
          <a:xfrm>
            <a:off x="399408" y="1173908"/>
            <a:ext cx="3672408" cy="538292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0" y="620687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Зелинского, ул. Энгельса, ул. Сельская, и пересечение ул. Зелинского и ул. Кагана</a:t>
            </a:r>
          </a:p>
          <a:p>
            <a:pPr algn="ctr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32920" y="4701656"/>
            <a:ext cx="5423954" cy="1952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Выявленная проблематика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Наличие на участке протяженностью 600 метров трех светофорных объектов, работающих в разных режимах;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Длина очереди со стороны ул. Зелинского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, при движении от </a:t>
            </a:r>
            <a:r>
              <a:rPr lang="ru-RU" sz="1000" dirty="0" err="1">
                <a:solidFill>
                  <a:schemeClr val="tx1"/>
                </a:solidFill>
                <a:latin typeface="Cambria" panose="02040503050406030204" pitchFamily="18" charset="0"/>
              </a:rPr>
              <a:t>о.п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. «Улица Зелинского»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достигает 408 метров;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Длина очереди со стороны ул.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Зелинского от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ул. Энгельса  достигает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206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метров;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Нагрузка на ул. Зелинского в часы-пик критически сопоставима с пропускной способностью</a:t>
            </a:r>
          </a:p>
        </p:txBody>
      </p:sp>
    </p:spTree>
    <p:extLst>
      <p:ext uri="{BB962C8B-B14F-4D97-AF65-F5344CB8AC3E}">
        <p14:creationId xmlns:p14="http://schemas.microsoft.com/office/powerpoint/2010/main" val="36987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1899" r="5315"/>
          <a:stretch/>
        </p:blipFill>
        <p:spPr>
          <a:xfrm>
            <a:off x="101149" y="3213428"/>
            <a:ext cx="4995868" cy="295729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692" t="6344" r="1692"/>
          <a:stretch/>
        </p:blipFill>
        <p:spPr>
          <a:xfrm>
            <a:off x="5740472" y="4416058"/>
            <a:ext cx="3882430" cy="1812076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288704" y="3078006"/>
            <a:ext cx="944885" cy="1132171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5740472" y="4489942"/>
            <a:ext cx="3882430" cy="1831254"/>
          </a:xfrm>
          <a:prstGeom prst="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12057" r="5151" b="9527"/>
          <a:stretch/>
        </p:blipFill>
        <p:spPr>
          <a:xfrm>
            <a:off x="3935257" y="1302284"/>
            <a:ext cx="2961959" cy="1296916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8" name="Рисунок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7623" r="4239" b="5242"/>
          <a:stretch/>
        </p:blipFill>
        <p:spPr>
          <a:xfrm>
            <a:off x="101148" y="1195980"/>
            <a:ext cx="3805003" cy="196494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9" name="Рисунок 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7263" r="5140" b="8738"/>
          <a:stretch/>
        </p:blipFill>
        <p:spPr>
          <a:xfrm>
            <a:off x="4267000" y="2675826"/>
            <a:ext cx="2520280" cy="2341582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7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24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6936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0" y="620687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предложения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Зелинского, ул. Энгельса, ул. Сельская, и пересечение ул. Зелинского и ул. Кагана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52600" y="5877272"/>
            <a:ext cx="3744417" cy="7920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Изменение режимов светофорного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регулирования, изменение радиусов,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: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2018 года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917828" y="1205462"/>
            <a:ext cx="2940224" cy="15754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Предложения: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И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зменение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режимов светофорного регулирования; </a:t>
            </a:r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меньшение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радиусов поворотов до 6 и 12 метров; </a:t>
            </a:r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ширение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проезжей части по ул. Зелинского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230199" y="6218488"/>
            <a:ext cx="4325311" cy="504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Cambria" panose="02040503050406030204" pitchFamily="18" charset="0"/>
              </a:rPr>
              <a:t>Уширение проезжей части по ул. </a:t>
            </a:r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Зелинского, срок реализации: до 2035 года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3935257" y="5017408"/>
            <a:ext cx="630481" cy="57183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3080793" y="2599200"/>
            <a:ext cx="1169704" cy="219795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Скругленный прямоугольник 23"/>
          <p:cNvSpPr/>
          <p:nvPr/>
        </p:nvSpPr>
        <p:spPr>
          <a:xfrm>
            <a:off x="6897216" y="2852936"/>
            <a:ext cx="2960836" cy="21644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Результат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реализации:</a:t>
            </a: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Оптимизация длительности светофорных циклов, позволяющая создать «зеленую волну» вдоль ул. Зелинского;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Сокращение длины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очереди со стороны ул. Зелинского,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движении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от </a:t>
            </a:r>
            <a:r>
              <a:rPr lang="ru-RU" sz="800" dirty="0" err="1">
                <a:solidFill>
                  <a:schemeClr val="tx1"/>
                </a:solidFill>
                <a:latin typeface="Cambria" panose="02040503050406030204" pitchFamily="18" charset="0"/>
              </a:rPr>
              <a:t>о.п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. «Улица Зелинского»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60 метров;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Сокращение длины очереди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со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стороны ул. Зелинского от ул. Энгельса 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27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метров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</a:p>
          <a:p>
            <a:pPr algn="just"/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После реконструкции ул. Зелинского значительного увеличения пропускной способности.</a:t>
            </a: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41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1052744"/>
            <a:ext cx="2376264" cy="64633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17562" b="2588"/>
          <a:stretch/>
        </p:blipFill>
        <p:spPr>
          <a:xfrm>
            <a:off x="643590" y="1196756"/>
            <a:ext cx="3811621" cy="5232379"/>
          </a:xfrm>
          <a:prstGeom prst="rect">
            <a:avLst/>
          </a:prstGeom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25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0" y="620687"/>
            <a:ext cx="990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Существующее положение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Лопатинская, ул. Рудничная, и пересечение ул. Рудничная, а/д «Егорьевск-Воскресенск»</a:t>
            </a:r>
          </a:p>
          <a:p>
            <a:pPr algn="ctr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080" y="1196755"/>
            <a:ext cx="3672408" cy="52323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3615299" y="3356992"/>
            <a:ext cx="3579154" cy="187220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Выявленная проблематика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Длина очереди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 ул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. Рудничная,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 движении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от ул. Центральная до а/д «Егорьевск-Воскресенск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» достигает 410 метров.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Общественный 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транспорт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 остановке у д.65 блокирует направление вдоль ул. Рудничная;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Нагрузка на ул.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Рудничную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в часы-пик критически сопоставима с пропускной способностью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01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Z:\object\Съезды 2012\40. Воскресенск. СИП\КСОД\02.Микро\1\Односторонка - копия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" y="1533744"/>
            <a:ext cx="4448944" cy="485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26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301" y="1412776"/>
            <a:ext cx="4032870" cy="47664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0687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предложения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Лопатинская, ул. Рудничная, и пересечение ул. Рудничная, а/д «Егорьевск-Воскресенск»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49144" y="6381328"/>
            <a:ext cx="3129185" cy="3799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реализации: до 2022 года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65391" y="1276028"/>
            <a:ext cx="3024336" cy="179293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Предложения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:</a:t>
            </a:r>
          </a:p>
          <a:p>
            <a:pPr algn="just"/>
            <a:endParaRPr lang="ru-RU" sz="9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Введение одностороннего движения на ул. Лопатинская, Рудничная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9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chemeClr val="tx1"/>
                </a:solidFill>
                <a:latin typeface="Cambria" panose="02040503050406030204" pitchFamily="18" charset="0"/>
              </a:rPr>
              <a:t>Уширение проезжей части по ул. </a:t>
            </a:r>
            <a:r>
              <a:rPr lang="ru-RU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Лопатинская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9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>
                <a:solidFill>
                  <a:schemeClr val="tx1"/>
                </a:solidFill>
                <a:latin typeface="Cambria" panose="02040503050406030204" pitchFamily="18" charset="0"/>
              </a:rPr>
              <a:t>Уменьшение радиусов поворотов до 6 </a:t>
            </a:r>
            <a:r>
              <a:rPr lang="ru-RU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900" dirty="0">
                <a:solidFill>
                  <a:schemeClr val="tx1"/>
                </a:solidFill>
                <a:latin typeface="Cambria" panose="02040503050406030204" pitchFamily="18" charset="0"/>
              </a:rPr>
              <a:t>метров</a:t>
            </a:r>
            <a:r>
              <a:rPr lang="ru-RU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9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Перенос остановок общественного транспорта на ул. Рудничная, </a:t>
            </a:r>
            <a:r>
              <a:rPr lang="ru-RU" sz="900" dirty="0" err="1" smtClean="0">
                <a:solidFill>
                  <a:schemeClr val="tx1"/>
                </a:solidFill>
                <a:latin typeface="Cambria" panose="02040503050406030204" pitchFamily="18" charset="0"/>
              </a:rPr>
              <a:t>а.д</a:t>
            </a:r>
            <a:r>
              <a:rPr lang="ru-RU" sz="900" dirty="0" smtClean="0">
                <a:solidFill>
                  <a:schemeClr val="tx1"/>
                </a:solidFill>
                <a:latin typeface="Cambria" panose="02040503050406030204" pitchFamily="18" charset="0"/>
              </a:rPr>
              <a:t>. Егорьевск-Воскресенск </a:t>
            </a:r>
            <a:endParaRPr lang="ru-RU" sz="9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367" y="2368915"/>
            <a:ext cx="123623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Узел №2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083653" y="1675711"/>
            <a:ext cx="661783" cy="6840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83653" y="5573271"/>
            <a:ext cx="661783" cy="6840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99178" y="5158962"/>
            <a:ext cx="123623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Узел №1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152800" y="2228799"/>
            <a:ext cx="661783" cy="6840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584848" y="3068960"/>
            <a:ext cx="1236236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Узел №3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814583" y="4711355"/>
            <a:ext cx="2146529" cy="19640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Результат реализации:</a:t>
            </a:r>
          </a:p>
          <a:p>
            <a:pPr algn="just"/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 Увеличение пропускной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способности участка    УДС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Полное устранение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очереди на ул. Рудничная, при движении от ул. Центральная до а/д «Егорьевск-Воскресенск»</a:t>
            </a:r>
            <a:endParaRPr lang="ru-RU" sz="8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У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меньшение числа конфликтных точек с 32 до 24 в узле №1 и №2 и с 9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до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3 в узле №3</a:t>
            </a:r>
            <a:r>
              <a:rPr lang="en-US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повышение безопасности движения</a:t>
            </a:r>
            <a:endParaRPr lang="ru-RU" sz="9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4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4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" y="-192360"/>
            <a:ext cx="184731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27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27384"/>
            <a:ext cx="9906000" cy="65071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1800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   РАЗРАБОТКА МОДЕЛЕЙ КЛЮЧЕВЫХ  ТРАНСПОРТНЫХ </a:t>
            </a:r>
            <a:r>
              <a:rPr lang="ru-RU" sz="1800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УЗЛОВ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0687"/>
            <a:ext cx="990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Проектные предложения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пересечение ул. Суворова, ул. Гиганта, ул.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Гаражной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6" name="Picture 2" descr="C:\Users\usercentr03\Downloads\pdf2png (1)\предложения1\предложения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205462"/>
            <a:ext cx="3797340" cy="53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usercentr03\Downloads\pdf2png (1)\предложения2\предложения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968" y="1205462"/>
            <a:ext cx="3797341" cy="53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6033120" y="1205462"/>
            <a:ext cx="3816424" cy="14314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Предложения: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 Введение одностороннего движения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на ул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. Гаражной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(участок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от узла №1 до узла №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2)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Введение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полосы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для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маршрутных транспортных средств на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ул.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Суворова, Гиганта                                          (участок от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узла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№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1 до узла №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2)</a:t>
            </a: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24608" y="1205462"/>
            <a:ext cx="3600399" cy="13033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Выявленная проблематика</a:t>
            </a:r>
          </a:p>
          <a:p>
            <a:pPr algn="just"/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При закрытом переезде очередь блокирует перекресток в узле №1, провоцирует ДТП</a:t>
            </a:r>
            <a:endParaRPr lang="en-US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Нагрузка на </a:t>
            </a:r>
            <a:r>
              <a:rPr lang="ru-RU" sz="10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УДС в </a:t>
            </a:r>
            <a:r>
              <a:rPr lang="ru-RU" sz="1000" dirty="0">
                <a:solidFill>
                  <a:schemeClr val="tx1"/>
                </a:solidFill>
                <a:latin typeface="Cambria" panose="02040503050406030204" pitchFamily="18" charset="0"/>
              </a:rPr>
              <a:t>часы-пик критически сопоставима с пропускной способностью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22944" y="6381328"/>
            <a:ext cx="2855385" cy="3799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реализации: 2018 год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144" y="6381328"/>
            <a:ext cx="3129185" cy="3799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реализации: до 2018 года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7401272" y="4923117"/>
            <a:ext cx="661783" cy="6840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321152" y="5607246"/>
            <a:ext cx="123623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Узел №1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5149314" y="1844824"/>
            <a:ext cx="864097" cy="94332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545964" y="2852936"/>
            <a:ext cx="123623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Узел №2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152800" y="4923117"/>
            <a:ext cx="661783" cy="684076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2072680" y="5607246"/>
            <a:ext cx="1236236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Cambria" panose="02040503050406030204" pitchFamily="18" charset="0"/>
              </a:rPr>
              <a:t>Узел №1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17296" y="3067038"/>
            <a:ext cx="2232248" cy="165618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0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Результат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реализации:</a:t>
            </a: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algn="just"/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 Увеличение пропускной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способности участка  УДС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800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У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меньшение числа конфликтных точек с 32 до 24 в узле №1 и с 9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до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5 в узле №2</a:t>
            </a:r>
            <a:r>
              <a:rPr lang="en-US" sz="800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ru-RU" sz="800" dirty="0">
                <a:solidFill>
                  <a:schemeClr val="tx1"/>
                </a:solidFill>
                <a:latin typeface="Cambria" panose="02040503050406030204" pitchFamily="18" charset="0"/>
              </a:rPr>
              <a:t>повышение безопасности </a:t>
            </a: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движения</a:t>
            </a:r>
          </a:p>
          <a:p>
            <a:pPr algn="just"/>
            <a:endParaRPr lang="ru-RU" sz="800" dirty="0" smtClean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 smtClean="0">
                <a:solidFill>
                  <a:schemeClr val="tx1"/>
                </a:solidFill>
                <a:latin typeface="Cambria" panose="02040503050406030204" pitchFamily="18" charset="0"/>
              </a:rPr>
              <a:t> Улучшение условий движения для общественного транспорта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ru-RU" sz="10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27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24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:\object\Съезды 2012\40. Воскресенск. СИП\3.08.15\PDF\СТП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44" y="603632"/>
            <a:ext cx="4389420" cy="620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483" y="401003"/>
            <a:ext cx="9433048" cy="404494"/>
          </a:xfrm>
          <a:prstGeom prst="rect">
            <a:avLst/>
          </a:prstGeom>
          <a:solidFill>
            <a:schemeClr val="bg1"/>
          </a:solidFill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до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 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56820" y="1535325"/>
            <a:ext cx="53491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строительство </a:t>
            </a:r>
            <a:r>
              <a:rPr lang="ru-RU" sz="1600" dirty="0"/>
              <a:t>автомагистралей федерального </a:t>
            </a:r>
            <a:r>
              <a:rPr lang="ru-RU" sz="1600" dirty="0" smtClean="0"/>
              <a:t>значения</a:t>
            </a:r>
            <a:r>
              <a:rPr lang="ru-RU" sz="1600" dirty="0"/>
              <a:t> –</a:t>
            </a:r>
            <a:r>
              <a:rPr lang="ru-RU" sz="1600" dirty="0" smtClean="0"/>
              <a:t> 38,01 км;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реконструкция автомагистралей федерального </a:t>
            </a:r>
            <a:r>
              <a:rPr lang="ru-RU" sz="1600" dirty="0"/>
              <a:t>значения </a:t>
            </a:r>
            <a:r>
              <a:rPr lang="ru-RU" sz="1600" dirty="0" smtClean="0"/>
              <a:t>– 2,46 км;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строительство дорог регионального значения – 18,45 км;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реконструкция дорог </a:t>
            </a:r>
            <a:r>
              <a:rPr lang="ru-RU" sz="1600" dirty="0"/>
              <a:t>регионального </a:t>
            </a:r>
            <a:r>
              <a:rPr lang="ru-RU" sz="1600" dirty="0" smtClean="0"/>
              <a:t>значения – 67,48 км;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строительство транспортно-пересадочных узлов – </a:t>
            </a:r>
            <a:r>
              <a:rPr lang="en-US" sz="1600" dirty="0" smtClean="0"/>
              <a:t>2</a:t>
            </a:r>
            <a:r>
              <a:rPr lang="ru-RU" sz="1600" dirty="0" smtClean="0"/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строительство транспортных развязок – 4;</a:t>
            </a:r>
            <a:endParaRPr lang="ru-RU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/>
              <a:t>реконструкция </a:t>
            </a:r>
            <a:r>
              <a:rPr lang="ru-RU" sz="1600" dirty="0"/>
              <a:t>транспортных </a:t>
            </a:r>
            <a:r>
              <a:rPr lang="ru-RU" sz="1600" dirty="0" smtClean="0"/>
              <a:t>развязок – 1</a:t>
            </a:r>
          </a:p>
          <a:p>
            <a:pPr algn="just"/>
            <a:endParaRPr lang="ru-RU" sz="1600" dirty="0" smtClean="0"/>
          </a:p>
          <a:p>
            <a:pPr algn="just"/>
            <a:r>
              <a:rPr lang="ru-RU" sz="1600" dirty="0" smtClean="0"/>
              <a:t>*данные взяты из схемы территориального планирования Московской области (утверждена постановлением Правительства Московской области от 11.07.2007  </a:t>
            </a:r>
          </a:p>
          <a:p>
            <a:pPr algn="just"/>
            <a:r>
              <a:rPr lang="ru-RU" sz="1600" dirty="0" smtClean="0"/>
              <a:t>№ 517/23)</a:t>
            </a:r>
            <a:endParaRPr lang="ru-RU" sz="1600" dirty="0"/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28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671536" y="1071060"/>
            <a:ext cx="3431438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Предлагаемые мероприятия</a:t>
            </a:r>
            <a:endParaRPr lang="ru-RU" sz="1814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20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:\object\Съезды 2012\40. Воскресенск. СИП\3.08.15\PDF\2035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" y="1963332"/>
            <a:ext cx="3363082" cy="47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551" y="-7641"/>
            <a:ext cx="9918552" cy="387088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833464"/>
            <a:ext cx="3584848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000" dirty="0">
                <a:latin typeface="Cambria" panose="02040503050406030204" pitchFamily="18" charset="0"/>
              </a:rPr>
              <a:t>С</a:t>
            </a:r>
            <a:r>
              <a:rPr lang="ru-RU" sz="1000" dirty="0" smtClean="0">
                <a:latin typeface="Cambria" panose="02040503050406030204" pitchFamily="18" charset="0"/>
              </a:rPr>
              <a:t>троительство </a:t>
            </a:r>
            <a:r>
              <a:rPr lang="ru-RU" sz="1000" dirty="0">
                <a:latin typeface="Cambria" panose="02040503050406030204" pitchFamily="18" charset="0"/>
              </a:rPr>
              <a:t>дорог </a:t>
            </a:r>
            <a:r>
              <a:rPr lang="ru-RU" sz="1000" dirty="0" smtClean="0">
                <a:latin typeface="Cambria" panose="02040503050406030204" pitchFamily="18" charset="0"/>
              </a:rPr>
              <a:t>регионального и муниципального  значения –15,41 км;</a:t>
            </a:r>
          </a:p>
          <a:p>
            <a:pPr algn="just"/>
            <a:endParaRPr lang="ru-RU" sz="100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1000" dirty="0">
                <a:latin typeface="Cambria" panose="02040503050406030204" pitchFamily="18" charset="0"/>
              </a:rPr>
              <a:t>Р</a:t>
            </a:r>
            <a:r>
              <a:rPr lang="ru-RU" sz="1000" dirty="0" smtClean="0">
                <a:latin typeface="Cambria" panose="02040503050406030204" pitchFamily="18" charset="0"/>
              </a:rPr>
              <a:t>еконструкция </a:t>
            </a:r>
            <a:r>
              <a:rPr lang="ru-RU" sz="1000" dirty="0">
                <a:latin typeface="Cambria" panose="02040503050406030204" pitchFamily="18" charset="0"/>
              </a:rPr>
              <a:t>дорог регионального </a:t>
            </a:r>
            <a:r>
              <a:rPr lang="ru-RU" sz="1000" dirty="0" smtClean="0">
                <a:latin typeface="Cambria" panose="02040503050406030204" pitchFamily="18" charset="0"/>
              </a:rPr>
              <a:t>и муниципального значения – 8,54 км;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000" dirty="0">
              <a:latin typeface="Cambria" panose="02040503050406030204" pitchFamily="18" charset="0"/>
            </a:endParaRPr>
          </a:p>
          <a:p>
            <a:pPr algn="just"/>
            <a:r>
              <a:rPr lang="ru-RU" sz="1000" dirty="0">
                <a:latin typeface="Cambria" panose="02040503050406030204" pitchFamily="18" charset="0"/>
              </a:rPr>
              <a:t>С</a:t>
            </a:r>
            <a:r>
              <a:rPr lang="ru-RU" sz="1000" dirty="0" smtClean="0">
                <a:latin typeface="Cambria" panose="02040503050406030204" pitchFamily="18" charset="0"/>
              </a:rPr>
              <a:t>троительство </a:t>
            </a:r>
            <a:r>
              <a:rPr lang="ru-RU" sz="1000" dirty="0">
                <a:latin typeface="Cambria" panose="02040503050406030204" pitchFamily="18" charset="0"/>
              </a:rPr>
              <a:t>мостов/путепроводов </a:t>
            </a:r>
            <a:r>
              <a:rPr lang="ru-RU" sz="1000" dirty="0" smtClean="0">
                <a:latin typeface="Cambria" panose="02040503050406030204" pitchFamily="18" charset="0"/>
              </a:rPr>
              <a:t>– 6;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000" dirty="0">
              <a:latin typeface="Cambria" panose="02040503050406030204" pitchFamily="18" charset="0"/>
            </a:endParaRPr>
          </a:p>
          <a:p>
            <a:pPr algn="just"/>
            <a:r>
              <a:rPr lang="ru-RU" sz="1000" dirty="0" smtClean="0">
                <a:latin typeface="Cambria" panose="02040503050406030204" pitchFamily="18" charset="0"/>
              </a:rPr>
              <a:t>Реконструкция путепроводов – 1.</a:t>
            </a:r>
            <a:endParaRPr lang="ru-RU" sz="1000" dirty="0">
              <a:latin typeface="Cambria" panose="02040503050406030204" pitchFamily="18" charset="0"/>
            </a:endParaRPr>
          </a:p>
        </p:txBody>
      </p:sp>
      <p:sp>
        <p:nvSpPr>
          <p:cNvPr id="8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29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595237" y="805029"/>
            <a:ext cx="6289992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</a:t>
            </a:r>
            <a:r>
              <a:rPr lang="ru-RU" sz="1600" dirty="0">
                <a:latin typeface="Cambria" panose="02040503050406030204" pitchFamily="18" charset="0"/>
              </a:rPr>
              <a:t>Предлагаемые </a:t>
            </a:r>
            <a:r>
              <a:rPr lang="ru-RU" sz="1600" dirty="0" smtClean="0">
                <a:latin typeface="Cambria" panose="02040503050406030204" pitchFamily="18" charset="0"/>
              </a:rPr>
              <a:t>мероприятия (автомобильные дороги) </a:t>
            </a:r>
            <a:endParaRPr lang="ru-RU" sz="16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483" y="401003"/>
            <a:ext cx="9433048" cy="404494"/>
          </a:xfrm>
          <a:prstGeom prst="rect">
            <a:avLst/>
          </a:prstGeom>
          <a:solidFill>
            <a:schemeClr val="bg1"/>
          </a:solidFill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инфраструктуры до 2035 года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83396"/>
              </p:ext>
            </p:extLst>
          </p:nvPr>
        </p:nvGraphicFramePr>
        <p:xfrm>
          <a:off x="3519057" y="1312202"/>
          <a:ext cx="6362000" cy="288036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0039"/>
                <a:gridCol w="3384376"/>
                <a:gridCol w="576064"/>
                <a:gridCol w="1008112"/>
                <a:gridCol w="1033409"/>
              </a:tblGrid>
              <a:tr h="293755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№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Адрес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Кол-во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полос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Протяженность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Реконст</a:t>
                      </a: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.,км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Протяженность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Строит.,км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 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Первостроителей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- ул. Задорожная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2/4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0,8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3,9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ул. Рудничная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2/4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1,9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0,9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Медведка</a:t>
                      </a:r>
                      <a:r>
                        <a:rPr lang="en-US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ул. Калинина 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2/2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3,3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0,4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 Рабочая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2/2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0,9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Советская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2/4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0,9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Западная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2/2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1,1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Цесиса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2/2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0,45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8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Участок технологической дороги «ВМУ – </a:t>
                      </a:r>
                      <a:r>
                        <a:rPr lang="ru-RU" sz="900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Фосфогипс</a:t>
                      </a:r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»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2/2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3,1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Кагана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2/4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1,26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-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10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Зелинского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2/4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1,3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-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83597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11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МБК-Юбилейный пер.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0,4</a:t>
                      </a:r>
                      <a:endParaRPr lang="ru-RU" sz="9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0,6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2285"/>
              </p:ext>
            </p:extLst>
          </p:nvPr>
        </p:nvGraphicFramePr>
        <p:xfrm>
          <a:off x="3937119" y="4800583"/>
          <a:ext cx="5606228" cy="187485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418375"/>
                <a:gridCol w="2889599"/>
                <a:gridCol w="2298254"/>
              </a:tblGrid>
              <a:tr h="251629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№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Адрес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Строительство/реконструкция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251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Цесиса через </a:t>
                      </a: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р.Москву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С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57268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Калинина через р. Медведка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572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Калинина через ж/д пути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57268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Пересечение</a:t>
                      </a:r>
                      <a:r>
                        <a:rPr lang="ru-RU" sz="900" kern="1200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у</a:t>
                      </a:r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л.  </a:t>
                      </a:r>
                      <a:r>
                        <a:rPr lang="ru-RU" sz="900" kern="1200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Первостроителей</a:t>
                      </a:r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- ул. Рудничная 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57268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Заводская через ж/д пути (около д.4)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С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57268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6</a:t>
                      </a:r>
                      <a:endParaRPr lang="ru-RU" sz="9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Заводская через ж/д пути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С</a:t>
                      </a:r>
                      <a:endParaRPr lang="ru-RU" sz="90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57268">
                <a:tc>
                  <a:txBody>
                    <a:bodyPr/>
                    <a:lstStyle/>
                    <a:p>
                      <a:pPr algn="ctr"/>
                      <a:r>
                        <a:rPr lang="ru-RU" sz="9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  <a:endParaRPr lang="ru-RU" sz="9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Чапаева через ж/д пути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Cambria" panose="02040503050406030204" pitchFamily="18" charset="0"/>
                        </a:rPr>
                        <a:t>С</a:t>
                      </a:r>
                      <a:endParaRPr lang="ru-RU" sz="900" dirty="0"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3650851" y="4293096"/>
            <a:ext cx="5904659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</a:t>
            </a:r>
            <a:r>
              <a:rPr lang="ru-RU" sz="1600" dirty="0">
                <a:latin typeface="Cambria" panose="02040503050406030204" pitchFamily="18" charset="0"/>
              </a:rPr>
              <a:t>Предлагаемые </a:t>
            </a:r>
            <a:r>
              <a:rPr lang="ru-RU" sz="1600" dirty="0" smtClean="0">
                <a:latin typeface="Cambria" panose="02040503050406030204" pitchFamily="18" charset="0"/>
              </a:rPr>
              <a:t>мероприятия (мосты, путепроводы) </a:t>
            </a:r>
            <a:endParaRPr lang="ru-RU" sz="16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7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20588" y="2"/>
            <a:ext cx="9926588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КСОДД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84649" y="951227"/>
            <a:ext cx="3578544" cy="393698"/>
          </a:xfrm>
          <a:prstGeom prst="rect">
            <a:avLst/>
          </a:prstGeom>
        </p:spPr>
        <p:txBody>
          <a:bodyPr wrap="none" lIns="100330" tIns="50165" rIns="100330" bIns="50165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 и анализ исходных данных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754215" y="3141543"/>
            <a:ext cx="7851041" cy="393698"/>
          </a:xfrm>
          <a:prstGeom prst="rect">
            <a:avLst/>
          </a:prstGeom>
        </p:spPr>
        <p:txBody>
          <a:bodyPr wrap="square" lIns="100330" tIns="50165" rIns="100330" bIns="50165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базовых микромоделей ключевых транспортных узлов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627266" y="4221663"/>
            <a:ext cx="7835320" cy="393698"/>
          </a:xfrm>
          <a:prstGeom prst="rect">
            <a:avLst/>
          </a:prstGeom>
        </p:spPr>
        <p:txBody>
          <a:bodyPr wrap="square" lIns="100330" tIns="50165" rIns="100330" bIns="50165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мероприятий по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УДС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487615" y="743947"/>
            <a:ext cx="858095" cy="737120"/>
            <a:chOff x="630706" y="1626442"/>
            <a:chExt cx="1108923" cy="1031968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630706" y="1698062"/>
              <a:ext cx="1108923" cy="96034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4095" tIns="67047" rIns="134095" bIns="67047" rtlCol="0" anchor="ctr"/>
            <a:lstStyle/>
            <a:p>
              <a:pPr algn="ctr"/>
              <a:endParaRPr lang="ru-RU" dirty="0"/>
            </a:p>
          </p:txBody>
        </p:sp>
        <p:pic>
          <p:nvPicPr>
            <p:cNvPr id="34" name="Picture 2" descr="C:\Users\elitvin\Desktop\реутов\задачи галочка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362" y="1626442"/>
              <a:ext cx="956312" cy="956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Скругленный прямоугольник 34"/>
          <p:cNvSpPr/>
          <p:nvPr/>
        </p:nvSpPr>
        <p:spPr>
          <a:xfrm>
            <a:off x="428065" y="1864525"/>
            <a:ext cx="917644" cy="5298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30" tIns="50165" rIns="100330" bIns="50165" rtlCol="0" anchor="ctr"/>
          <a:lstStyle/>
          <a:p>
            <a:pPr algn="ctr"/>
            <a:endParaRPr lang="ru-RU" dirty="0"/>
          </a:p>
        </p:txBody>
      </p:sp>
      <p:pic>
        <p:nvPicPr>
          <p:cNvPr id="36" name="Picture 2" descr="C:\Users\elitvin\Desktop\реутов\задачи галоч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4" y="1758399"/>
            <a:ext cx="688960" cy="63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1703603" y="4595379"/>
            <a:ext cx="7866764" cy="1495922"/>
          </a:xfrm>
          <a:prstGeom prst="rect">
            <a:avLst/>
          </a:prstGeom>
        </p:spPr>
        <p:txBody>
          <a:bodyPr wrap="square" lIns="100330" tIns="50165" rIns="100330" bIns="50165">
            <a:spAutoFit/>
          </a:bodyPr>
          <a:lstStyle/>
          <a:p>
            <a:pPr marL="313529" marR="91969" indent="-313529">
              <a:lnSpc>
                <a:spcPct val="114000"/>
              </a:lnSpc>
              <a:buClr>
                <a:schemeClr val="bg2">
                  <a:lumMod val="25000"/>
                </a:schemeClr>
              </a:buClr>
              <a:buSzPct val="150000"/>
              <a:buFont typeface="Times New Roman" panose="02020603050405020304" pitchFamily="18" charset="0"/>
              <a:buChar char="→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УДС и ОДД легкового и грузового транспорта;</a:t>
            </a:r>
          </a:p>
          <a:p>
            <a:pPr marL="313529" marR="91969" indent="-313529">
              <a:lnSpc>
                <a:spcPct val="114000"/>
              </a:lnSpc>
              <a:buClr>
                <a:schemeClr val="bg2">
                  <a:lumMod val="25000"/>
                </a:schemeClr>
              </a:buClr>
              <a:buSzPct val="150000"/>
              <a:buFont typeface="Times New Roman" panose="02020603050405020304" pitchFamily="18" charset="0"/>
              <a:buChar char="→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пассажирских перевозок;</a:t>
            </a:r>
          </a:p>
          <a:p>
            <a:pPr marL="313529" marR="91969" indent="-313529">
              <a:lnSpc>
                <a:spcPct val="114000"/>
              </a:lnSpc>
              <a:buClr>
                <a:schemeClr val="bg2">
                  <a:lumMod val="25000"/>
                </a:schemeClr>
              </a:buClr>
              <a:buSzPct val="150000"/>
              <a:buFont typeface="Times New Roman" panose="02020603050405020304" pitchFamily="18" charset="0"/>
              <a:buChar char="→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парковочного пространства;</a:t>
            </a:r>
          </a:p>
          <a:p>
            <a:pPr marL="313529" marR="91969" indent="-313529">
              <a:lnSpc>
                <a:spcPct val="114000"/>
              </a:lnSpc>
              <a:buClr>
                <a:schemeClr val="bg2">
                  <a:lumMod val="25000"/>
                </a:schemeClr>
              </a:buClr>
              <a:buSzPct val="150000"/>
              <a:buFont typeface="Times New Roman" panose="02020603050405020304" pitchFamily="18" charset="0"/>
              <a:buChar char="→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условий по пешеходному и велосипедному движению;</a:t>
            </a:r>
          </a:p>
          <a:p>
            <a:pPr marL="313529" marR="91969" indent="-313529">
              <a:lnSpc>
                <a:spcPct val="114000"/>
              </a:lnSpc>
              <a:buClr>
                <a:schemeClr val="bg2">
                  <a:lumMod val="25000"/>
                </a:schemeClr>
              </a:buClr>
              <a:buSzPct val="150000"/>
              <a:buFont typeface="Times New Roman" panose="02020603050405020304" pitchFamily="18" charset="0"/>
              <a:buChar char="→"/>
            </a:pP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общего уровня БДД.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99606" y="4235345"/>
            <a:ext cx="946103" cy="57606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30" tIns="50165" rIns="100330" bIns="50165" rtlCol="0" anchor="ctr"/>
          <a:lstStyle/>
          <a:p>
            <a:pPr algn="ctr"/>
            <a:endParaRPr lang="ru-RU" dirty="0"/>
          </a:p>
        </p:txBody>
      </p:sp>
      <p:pic>
        <p:nvPicPr>
          <p:cNvPr id="39" name="Picture 2" descr="C:\Users\elitvin\Desktop\реутов\задачи галоч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75" y="4091323"/>
            <a:ext cx="780087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1747835" y="2020646"/>
            <a:ext cx="5076943" cy="393698"/>
          </a:xfrm>
          <a:prstGeom prst="rect">
            <a:avLst/>
          </a:prstGeom>
        </p:spPr>
        <p:txBody>
          <a:bodyPr wrap="square" lIns="100330" tIns="50165" rIns="100330" bIns="50165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транспортной модели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399608" y="2973317"/>
            <a:ext cx="965377" cy="61395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330" tIns="50165" rIns="100330" bIns="50165" rtlCol="0" anchor="ctr"/>
          <a:lstStyle/>
          <a:p>
            <a:pPr algn="ctr"/>
            <a:endParaRPr lang="ru-RU" dirty="0"/>
          </a:p>
        </p:txBody>
      </p:sp>
      <p:pic>
        <p:nvPicPr>
          <p:cNvPr id="42" name="Picture 2" descr="C:\Users\elitvin\Desktop\реутов\задачи галоч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84" y="2943375"/>
            <a:ext cx="699076" cy="6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485328" y="1622477"/>
            <a:ext cx="891144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485328" y="2702597"/>
            <a:ext cx="891144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487615" y="3988454"/>
            <a:ext cx="891144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-20588" y="387994"/>
            <a:ext cx="9906000" cy="393698"/>
          </a:xfrm>
          <a:prstGeom prst="rect">
            <a:avLst/>
          </a:prstGeom>
          <a:noFill/>
        </p:spPr>
        <p:txBody>
          <a:bodyPr wrap="square" lIns="100330" tIns="50165" rIns="100330" bIns="50165" rtlCol="0">
            <a:spAutoFit/>
          </a:bodyPr>
          <a:lstStyle/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Содержание работы</a:t>
            </a:r>
          </a:p>
        </p:txBody>
      </p:sp>
      <p:pic>
        <p:nvPicPr>
          <p:cNvPr id="25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33541" y="418673"/>
            <a:ext cx="8037721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Предложения по организации дорожного движения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4112" y="1595025"/>
            <a:ext cx="46534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Строительство </a:t>
            </a:r>
            <a:r>
              <a:rPr lang="ru-RU" sz="1600" dirty="0">
                <a:latin typeface="Cambria" panose="02040503050406030204" pitchFamily="18" charset="0"/>
              </a:rPr>
              <a:t>новых светофорных объектов – 6 объектов (2,5,6,7,10,12)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Реконструкция существующих светофорных объектов – 8 объектов  (1,4,8,9,14,15,16,17)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Локальные мероприятия по уширению </a:t>
            </a:r>
            <a:r>
              <a:rPr lang="ru-RU" sz="1600" dirty="0" smtClean="0">
                <a:latin typeface="Cambria" panose="02040503050406030204" pitchFamily="18" charset="0"/>
              </a:rPr>
              <a:t>проезжей части </a:t>
            </a:r>
            <a:r>
              <a:rPr lang="ru-RU" sz="1600" dirty="0">
                <a:latin typeface="Cambria" panose="02040503050406030204" pitchFamily="18" charset="0"/>
              </a:rPr>
              <a:t>-  6 объектов (1,2,4,13,15,17)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Введение координированного управления светофорными объектами – 2 улицы (1,2,4-10,12; 15-17)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Демонтаж искусственных неровностей – 2 объекта (6,10</a:t>
            </a:r>
            <a:r>
              <a:rPr lang="ru-RU" sz="1600" dirty="0" smtClean="0">
                <a:latin typeface="Cambria" panose="02040503050406030204" pitchFamily="18" charset="0"/>
              </a:rPr>
              <a:t>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Демонтаж нерегулируемого пешеходного </a:t>
            </a:r>
            <a:r>
              <a:rPr lang="ru-RU" sz="1600" dirty="0" smtClean="0">
                <a:latin typeface="Cambria" panose="02040503050406030204" pitchFamily="18" charset="0"/>
              </a:rPr>
              <a:t>перехода (</a:t>
            </a:r>
            <a:r>
              <a:rPr lang="ru-RU" sz="1600" dirty="0">
                <a:latin typeface="Cambria" panose="02040503050406030204" pitchFamily="18" charset="0"/>
              </a:rPr>
              <a:t>3,11</a:t>
            </a:r>
            <a:r>
              <a:rPr lang="ru-RU" sz="1600" dirty="0" smtClean="0">
                <a:latin typeface="Cambria" panose="02040503050406030204" pitchFamily="18" charset="0"/>
              </a:rPr>
              <a:t>)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71536" y="1057154"/>
            <a:ext cx="3431438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Предлагаемые мероприятия</a:t>
            </a:r>
            <a:endParaRPr lang="ru-RU" sz="1814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9"/>
          <a:stretch/>
        </p:blipFill>
        <p:spPr>
          <a:xfrm>
            <a:off x="139939" y="816030"/>
            <a:ext cx="4806786" cy="604197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-12551" y="-7641"/>
            <a:ext cx="9918552" cy="387088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b="1" spc="300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30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6249144" y="6381328"/>
            <a:ext cx="3129185" cy="37991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реализации: до 2022 года</a:t>
            </a:r>
            <a:endParaRPr lang="ru-RU" sz="1600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6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2551" y="418676"/>
            <a:ext cx="9897963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Оптимизации </a:t>
            </a:r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движения грузового </a:t>
            </a:r>
            <a:r>
              <a:rPr lang="ru-RU" sz="1959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транспорта</a:t>
            </a:r>
            <a:endParaRPr lang="ru-RU" sz="1959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31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77567" y="6256704"/>
            <a:ext cx="4320480" cy="3436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33" dirty="0">
                <a:solidFill>
                  <a:schemeClr val="tx1"/>
                </a:solidFill>
                <a:latin typeface="Cambria" panose="02040503050406030204" pitchFamily="18" charset="0"/>
              </a:rPr>
              <a:t> </a:t>
            </a:r>
            <a:r>
              <a:rPr lang="ru-RU" sz="1633" dirty="0" smtClean="0">
                <a:solidFill>
                  <a:schemeClr val="tx1"/>
                </a:solidFill>
                <a:latin typeface="Cambria" panose="02040503050406030204" pitchFamily="18" charset="0"/>
              </a:rPr>
              <a:t>существующее положение</a:t>
            </a:r>
            <a:endParaRPr lang="ru-RU" sz="1633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15" name="Picture 4" descr="Z:\object\Съезды 2012\40. Воскресенск. СИП\3.08.15\PDF\ГРУЗ-5 сущ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776" y="827817"/>
            <a:ext cx="3802062" cy="53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896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33541" y="418676"/>
            <a:ext cx="8037721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Предложения по оптимизации движения грузового транспорта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32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167999" y="6033932"/>
            <a:ext cx="3885215" cy="594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33" dirty="0">
                <a:solidFill>
                  <a:schemeClr val="tx1"/>
                </a:solidFill>
                <a:latin typeface="Cambria" panose="02040503050406030204" pitchFamily="18" charset="0"/>
              </a:rPr>
              <a:t>маршрутизация движения</a:t>
            </a:r>
          </a:p>
          <a:p>
            <a:pPr algn="ctr"/>
            <a:r>
              <a:rPr lang="ru-RU" sz="1633" dirty="0">
                <a:solidFill>
                  <a:schemeClr val="tx1"/>
                </a:solidFill>
                <a:latin typeface="Cambria" panose="02040503050406030204" pitchFamily="18" charset="0"/>
              </a:rPr>
              <a:t>срок реализации до </a:t>
            </a:r>
            <a:r>
              <a:rPr lang="ru-RU" sz="1633" dirty="0" smtClean="0">
                <a:solidFill>
                  <a:schemeClr val="tx1"/>
                </a:solidFill>
                <a:latin typeface="Cambria" panose="02040503050406030204" pitchFamily="18" charset="0"/>
              </a:rPr>
              <a:t>2035 </a:t>
            </a:r>
            <a:r>
              <a:rPr lang="ru-RU" sz="1633" dirty="0">
                <a:solidFill>
                  <a:schemeClr val="tx1"/>
                </a:solidFill>
                <a:latin typeface="Cambria" panose="02040503050406030204" pitchFamily="18" charset="0"/>
              </a:rPr>
              <a:t>г</a:t>
            </a:r>
          </a:p>
        </p:txBody>
      </p:sp>
      <p:pic>
        <p:nvPicPr>
          <p:cNvPr id="2" name="Picture 2" descr="Z:\object\Съезды 2012\40. Воскресенск. СИП\3.08.15\PDF\ГРУЗ-5 пр1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814870"/>
            <a:ext cx="3721310" cy="52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Z:\object\Съезды 2012\40. Воскресенск. СИП\3.08.15\PDF\ГРУЗ-5 пр2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47" y="849398"/>
            <a:ext cx="3697682" cy="523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4487" y="6033932"/>
            <a:ext cx="3885215" cy="5949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33" dirty="0">
                <a:solidFill>
                  <a:schemeClr val="tx1"/>
                </a:solidFill>
                <a:latin typeface="Cambria" panose="02040503050406030204" pitchFamily="18" charset="0"/>
              </a:rPr>
              <a:t> маршрутизация </a:t>
            </a:r>
            <a:r>
              <a:rPr lang="ru-RU" sz="1633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движения</a:t>
            </a:r>
          </a:p>
          <a:p>
            <a:pPr algn="ctr"/>
            <a:r>
              <a:rPr lang="ru-RU" sz="1633" dirty="0">
                <a:solidFill>
                  <a:schemeClr val="tx1"/>
                </a:solidFill>
                <a:latin typeface="Cambria" panose="02040503050406030204" pitchFamily="18" charset="0"/>
              </a:rPr>
              <a:t>с</a:t>
            </a:r>
            <a:r>
              <a:rPr lang="ru-RU" sz="1633" dirty="0" smtClean="0">
                <a:solidFill>
                  <a:schemeClr val="tx1"/>
                </a:solidFill>
                <a:latin typeface="Cambria" panose="02040503050406030204" pitchFamily="18" charset="0"/>
              </a:rPr>
              <a:t>рок реализации до 2022 г</a:t>
            </a:r>
            <a:endParaRPr lang="ru-RU" sz="1633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3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9073237"/>
              </p:ext>
            </p:extLst>
          </p:nvPr>
        </p:nvGraphicFramePr>
        <p:xfrm>
          <a:off x="369197" y="841297"/>
          <a:ext cx="9221831" cy="5777352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838398"/>
                <a:gridCol w="8383433"/>
              </a:tblGrid>
              <a:tr h="345852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Cambria" panose="02040503050406030204" pitchFamily="18" charset="0"/>
                        </a:rPr>
                        <a:t>№</a:t>
                      </a:r>
                      <a:r>
                        <a:rPr lang="ru-RU" sz="1600" b="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600" b="0" baseline="0" dirty="0" err="1" smtClean="0">
                          <a:latin typeface="Cambria" panose="02040503050406030204" pitchFamily="18" charset="0"/>
                        </a:rPr>
                        <a:t>п</a:t>
                      </a:r>
                      <a:r>
                        <a:rPr lang="ru-RU" sz="1600" b="0" baseline="0" dirty="0" smtClean="0">
                          <a:latin typeface="Cambria" panose="02040503050406030204" pitchFamily="18" charset="0"/>
                        </a:rPr>
                        <a:t>/</a:t>
                      </a:r>
                      <a:r>
                        <a:rPr lang="ru-RU" sz="1600" b="0" baseline="0" dirty="0" err="1" smtClean="0">
                          <a:latin typeface="Cambria" panose="02040503050406030204" pitchFamily="18" charset="0"/>
                        </a:rPr>
                        <a:t>п</a:t>
                      </a:r>
                      <a:endParaRPr lang="ru-RU" sz="1600" b="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latin typeface="Cambria" panose="02040503050406030204" pitchFamily="18" charset="0"/>
                        </a:rPr>
                        <a:t>Наименование</a:t>
                      </a:r>
                      <a:r>
                        <a:rPr lang="ru-RU" sz="1600" b="0" baseline="0" dirty="0" smtClean="0">
                          <a:latin typeface="Cambria" panose="02040503050406030204" pitchFamily="18" charset="0"/>
                        </a:rPr>
                        <a:t> мероприятия</a:t>
                      </a:r>
                      <a:endParaRPr lang="ru-RU" sz="1600" b="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>
                    <a:solidFill>
                      <a:srgbClr val="FF7D25"/>
                    </a:solidFill>
                  </a:tcPr>
                </a:tc>
              </a:tr>
              <a:tr h="130942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1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Реорганизация муниципальных маршрутов:</a:t>
                      </a:r>
                    </a:p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- сокращение существующих автобусных маршрутов;</a:t>
                      </a:r>
                    </a:p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- корректировка существующих маршрутов (изменение интервалов движения и типов подвижного состава); </a:t>
                      </a:r>
                    </a:p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- введение новых компенсирующих маршрутов.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96994" marR="96994" marT="48497" marB="48497"/>
                </a:tc>
              </a:tr>
              <a:tr h="106693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2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Оптимизация межмуниципальных и </a:t>
                      </a:r>
                      <a:r>
                        <a:rPr lang="ru-RU" sz="1600" kern="1200" dirty="0" err="1" smtClean="0">
                          <a:latin typeface="Cambria" panose="02040503050406030204" pitchFamily="18" charset="0"/>
                        </a:rPr>
                        <a:t>межсубъектных</a:t>
                      </a:r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 маршрутов:</a:t>
                      </a:r>
                    </a:p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- корректировка интервалов и расписания маршрутов;</a:t>
                      </a:r>
                    </a:p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- оптимизация размера подвижного состава</a:t>
                      </a:r>
                    </a:p>
                    <a:p>
                      <a:r>
                        <a:rPr lang="ru-RU" sz="1600" kern="1200" dirty="0" smtClean="0">
                          <a:latin typeface="Cambria" panose="02040503050406030204" pitchFamily="18" charset="0"/>
                        </a:rPr>
                        <a:t>- мероприятия по контролю за соблюдением расписания</a:t>
                      </a:r>
                      <a:endParaRPr lang="ru-RU" sz="1600" kern="1200" dirty="0">
                        <a:solidFill>
                          <a:schemeClr val="dk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96994" marR="96994" marT="48497" marB="48497"/>
                </a:tc>
              </a:tr>
              <a:tr h="82445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3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Обновление подвижного состава: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 закупка подвижного</a:t>
                      </a:r>
                      <a:r>
                        <a:rPr lang="ru-RU" sz="1600" baseline="0" dirty="0" smtClean="0">
                          <a:latin typeface="Cambria" panose="02040503050406030204" pitchFamily="18" charset="0"/>
                        </a:rPr>
                        <a:t> состава оптимального типа;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ru-RU" sz="1600" baseline="0" dirty="0" smtClean="0">
                          <a:latin typeface="Cambria" panose="02040503050406030204" pitchFamily="18" charset="0"/>
                        </a:rPr>
                        <a:t> выбор </a:t>
                      </a:r>
                      <a:r>
                        <a:rPr lang="ru-RU" sz="1600" baseline="0" dirty="0" err="1" smtClean="0">
                          <a:latin typeface="Cambria" panose="02040503050406030204" pitchFamily="18" charset="0"/>
                        </a:rPr>
                        <a:t>низкопольного</a:t>
                      </a:r>
                      <a:r>
                        <a:rPr lang="ru-RU" sz="1600" baseline="0" dirty="0" smtClean="0">
                          <a:latin typeface="Cambria" panose="02040503050406030204" pitchFamily="18" charset="0"/>
                        </a:rPr>
                        <a:t> подвижного состава при закупке.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/>
                </a:tc>
              </a:tr>
              <a:tr h="58196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4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Создание центральной диспетчерской службы, включая ГЛОНАСС</a:t>
                      </a:r>
                      <a:r>
                        <a:rPr lang="en-US" sz="1600" dirty="0" smtClean="0">
                          <a:latin typeface="Cambria" panose="02040503050406030204" pitchFamily="18" charset="0"/>
                        </a:rPr>
                        <a:t>/GPS</a:t>
                      </a:r>
                      <a:r>
                        <a:rPr lang="en-US" sz="1600" baseline="0" dirty="0" smtClean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600" baseline="0" dirty="0" smtClean="0">
                          <a:latin typeface="Cambria" panose="02040503050406030204" pitchFamily="18" charset="0"/>
                        </a:rPr>
                        <a:t>и систему видеонаблюдения на транспорте.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/>
                </a:tc>
              </a:tr>
              <a:tr h="3394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5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Создание системы информационного обеспечения пассажиров.</a:t>
                      </a:r>
                    </a:p>
                  </a:txBody>
                  <a:tcPr marL="96994" marR="96994" marT="48497" marB="48497"/>
                </a:tc>
              </a:tr>
              <a:tr h="3394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6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Строительство, обустройство и реконструкция остановочных пунктов.</a:t>
                      </a:r>
                    </a:p>
                  </a:txBody>
                  <a:tcPr marL="96994" marR="96994" marT="48497" marB="48497"/>
                </a:tc>
              </a:tr>
              <a:tr h="60726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7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Реализация мероприятий по созданию </a:t>
                      </a:r>
                      <a:r>
                        <a:rPr lang="ru-RU" sz="1600" dirty="0" err="1" smtClean="0">
                          <a:latin typeface="Cambria" panose="02040503050406030204" pitchFamily="18" charset="0"/>
                        </a:rPr>
                        <a:t>безбарьерной</a:t>
                      </a:r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 среды для лиц с ограниченными физическими возможностями на существующих остановочных пунктах.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/>
                </a:tc>
              </a:tr>
              <a:tr h="33947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latin typeface="Cambria" panose="02040503050406030204" pitchFamily="18" charset="0"/>
                        </a:rPr>
                        <a:t>8</a:t>
                      </a:r>
                      <a:endParaRPr lang="ru-RU" sz="15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 anchor="ctr"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Формирование и строительство ТПУ в районе Ж/Д станции «Воскресенск»</a:t>
                      </a:r>
                      <a:endParaRPr lang="ru-RU" sz="1600" dirty="0">
                        <a:latin typeface="Cambria" panose="02040503050406030204" pitchFamily="18" charset="0"/>
                      </a:endParaRPr>
                    </a:p>
                  </a:txBody>
                  <a:tcPr marL="96994" marR="96994" marT="48497" marB="48497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4012" y="403690"/>
            <a:ext cx="9699419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Мероприятия по оптимизации системы пассажирских перевозок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33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709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34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065326" y="964576"/>
            <a:ext cx="4064137" cy="1000132"/>
          </a:xfrm>
          <a:prstGeom prst="roundRect">
            <a:avLst/>
          </a:prstGeom>
          <a:noFill/>
          <a:ln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3"/>
          <p:cNvSpPr>
            <a:spLocks noGrp="1"/>
          </p:cNvSpPr>
          <p:nvPr>
            <p:ph type="title"/>
          </p:nvPr>
        </p:nvSpPr>
        <p:spPr>
          <a:xfrm>
            <a:off x="5049145" y="982415"/>
            <a:ext cx="4176463" cy="1224135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Реорганизация муниципальных маршрутов наземного городского пассажирского транспорта </a:t>
            </a:r>
            <a:r>
              <a:rPr lang="ru-RU" sz="1600" dirty="0">
                <a:latin typeface="Cambria" panose="02040503050406030204" pitchFamily="18" charset="0"/>
              </a:rPr>
              <a:t>до 2018 года</a:t>
            </a:r>
            <a: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15" name="Содержимое 8" descr="5 маршрут-Mode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6" y="723893"/>
            <a:ext cx="4092356" cy="5787356"/>
          </a:xfrm>
        </p:spPr>
      </p:pic>
      <p:sp>
        <p:nvSpPr>
          <p:cNvPr id="16" name="Содержимое 7"/>
          <p:cNvSpPr txBox="1">
            <a:spLocks/>
          </p:cNvSpPr>
          <p:nvPr/>
        </p:nvSpPr>
        <p:spPr>
          <a:xfrm>
            <a:off x="4643439" y="2060848"/>
            <a:ext cx="5159992" cy="36577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Cambria" panose="02040503050406030204" pitchFamily="18" charset="0"/>
              </a:rPr>
              <a:t>Исключение существующих маршрутов №№2,11,12,13,15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Организация 3 новых компенсирующих муниципальных автобусных маршрутов на базе существующего подвижного состава (за счет снятия с маршрутов №№2,11,12,13,15):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dirty="0" smtClean="0">
                <a:latin typeface="Cambria" panose="02040503050406030204" pitchFamily="18" charset="0"/>
              </a:rPr>
              <a:t>	- №А «Станция Воскресенск -  </a:t>
            </a:r>
            <a:r>
              <a:rPr lang="ru-RU" sz="1600" dirty="0" err="1" smtClean="0">
                <a:latin typeface="Cambria" panose="02040503050406030204" pitchFamily="18" charset="0"/>
              </a:rPr>
              <a:t>Спецавтоцентр</a:t>
            </a:r>
            <a:r>
              <a:rPr lang="ru-RU" sz="1600" dirty="0" smtClean="0">
                <a:latin typeface="Cambria" panose="02040503050406030204" pitchFamily="18" charset="0"/>
              </a:rPr>
              <a:t> »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dirty="0" smtClean="0">
                <a:latin typeface="Cambria" panose="02040503050406030204" pitchFamily="18" charset="0"/>
              </a:rPr>
              <a:t>	- №Б «Станция Воскресенск -  Площадь Горняков»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dirty="0" smtClean="0">
                <a:latin typeface="Cambria" panose="02040503050406030204" pitchFamily="18" charset="0"/>
              </a:rPr>
              <a:t>	- №В « Автовокзал Воскресенск -  Улица Строителей »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Создание нового расписания движения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Корректировка интервалов движения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Изменение типов подвижного состава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28596" y="714356"/>
            <a:ext cx="4214842" cy="592935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036347" y="5752296"/>
            <a:ext cx="4309141" cy="1588"/>
          </a:xfrm>
          <a:prstGeom prst="line">
            <a:avLst/>
          </a:prstGeom>
          <a:ln>
            <a:solidFill>
              <a:srgbClr val="FF7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4"/>
          <p:cNvSpPr>
            <a:spLocks noGrp="1"/>
          </p:cNvSpPr>
          <p:nvPr>
            <p:ph type="body" idx="1"/>
          </p:nvPr>
        </p:nvSpPr>
        <p:spPr>
          <a:xfrm>
            <a:off x="4973736" y="5838261"/>
            <a:ext cx="4515767" cy="785818"/>
          </a:xfrm>
        </p:spPr>
        <p:txBody>
          <a:bodyPr>
            <a:noAutofit/>
          </a:bodyPr>
          <a:lstStyle/>
          <a:p>
            <a:r>
              <a:rPr lang="ru-RU" sz="1600" b="0" dirty="0" smtClean="0">
                <a:latin typeface="Cambria" panose="02040503050406030204" pitchFamily="18" charset="0"/>
              </a:rPr>
              <a:t>Данные мероприятия приведут к </a:t>
            </a:r>
            <a:r>
              <a:rPr lang="ru-RU" sz="1600" b="0" dirty="0" smtClean="0">
                <a:solidFill>
                  <a:srgbClr val="FF7D25"/>
                </a:solidFill>
                <a:latin typeface="Cambria" panose="02040503050406030204" pitchFamily="18" charset="0"/>
              </a:rPr>
              <a:t>снижению:</a:t>
            </a:r>
          </a:p>
          <a:p>
            <a:pPr>
              <a:buFontTx/>
              <a:buChar char="-"/>
            </a:pPr>
            <a:r>
              <a:rPr lang="ru-RU" sz="1600" b="0" dirty="0" smtClean="0">
                <a:latin typeface="Cambria" panose="02040503050406030204" pitchFamily="18" charset="0"/>
              </a:rPr>
              <a:t> общего перепробега на </a:t>
            </a:r>
            <a:r>
              <a:rPr lang="ru-RU" sz="1600" i="1" dirty="0" smtClean="0">
                <a:solidFill>
                  <a:srgbClr val="FF7D25"/>
                </a:solidFill>
                <a:latin typeface="Cambria" panose="02040503050406030204" pitchFamily="18" charset="0"/>
              </a:rPr>
              <a:t>6%</a:t>
            </a:r>
          </a:p>
          <a:p>
            <a:pPr>
              <a:buFontTx/>
              <a:buChar char="-"/>
            </a:pPr>
            <a:r>
              <a:rPr lang="ru-RU" sz="1600" b="0" dirty="0" smtClean="0">
                <a:latin typeface="Cambria" panose="02040503050406030204" pitchFamily="18" charset="0"/>
              </a:rPr>
              <a:t> времени ожидания на </a:t>
            </a:r>
            <a:r>
              <a:rPr lang="ru-RU" sz="1600" i="1" dirty="0" smtClean="0">
                <a:solidFill>
                  <a:srgbClr val="FF7D25"/>
                </a:solidFill>
                <a:latin typeface="Cambria" panose="02040503050406030204" pitchFamily="18" charset="0"/>
              </a:rPr>
              <a:t>4%</a:t>
            </a:r>
            <a:endParaRPr lang="ru-RU" sz="1600" i="1" dirty="0">
              <a:solidFill>
                <a:srgbClr val="FF7D25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04012" y="403690"/>
            <a:ext cx="9699419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Мероприятия по оптимизации системы пассажирских </a:t>
            </a:r>
            <a:r>
              <a:rPr lang="ru-RU" sz="1959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перевозок</a:t>
            </a:r>
            <a:endParaRPr lang="ru-RU" sz="1959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34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35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857752" y="829965"/>
            <a:ext cx="4631752" cy="2455019"/>
          </a:xfrm>
          <a:prstGeom prst="roundRect">
            <a:avLst/>
          </a:prstGeom>
          <a:noFill/>
          <a:ln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4786314" y="758527"/>
            <a:ext cx="4703190" cy="25264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Cambria" panose="02040503050406030204" pitchFamily="18" charset="0"/>
              </a:rPr>
              <a:t>Мероприятия по оптимизации и реорганизации муниципальных маршрутов наземного городского пассажирского транспорта после строительства новых автомобильных дорог в северо-восточной части города в соответствии с разрабатываемым Генеральным планом г. Воскресенск до 2035 года</a:t>
            </a:r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16" name="Содержимое 8" descr="5 маршрут-Mode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8597" y="769559"/>
            <a:ext cx="4092356" cy="5787358"/>
          </a:xfrm>
        </p:spPr>
      </p:pic>
      <p:sp>
        <p:nvSpPr>
          <p:cNvPr id="17" name="Содержимое 7"/>
          <p:cNvSpPr txBox="1">
            <a:spLocks/>
          </p:cNvSpPr>
          <p:nvPr/>
        </p:nvSpPr>
        <p:spPr>
          <a:xfrm>
            <a:off x="4804694" y="3645024"/>
            <a:ext cx="4439294" cy="2071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Cambria" panose="02040503050406030204" pitchFamily="18" charset="0"/>
              </a:rPr>
              <a:t>Организация 1 нового муниципального автобусного маршрута :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sz="1600" dirty="0" smtClean="0">
                <a:latin typeface="Cambria" panose="02040503050406030204" pitchFamily="18" charset="0"/>
              </a:rPr>
              <a:t>	- №Г «Станция Воскресенск -  Улица Мичурина »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Корректировка интервалов движения</a:t>
            </a:r>
            <a:endParaRPr lang="ru-RU" sz="1600" dirty="0">
              <a:latin typeface="Cambria" panose="02040503050406030204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000628" y="5286388"/>
            <a:ext cx="3714776" cy="1588"/>
          </a:xfrm>
          <a:prstGeom prst="line">
            <a:avLst/>
          </a:prstGeom>
          <a:ln>
            <a:solidFill>
              <a:srgbClr val="FF7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4"/>
          <p:cNvSpPr>
            <a:spLocks noGrp="1"/>
          </p:cNvSpPr>
          <p:nvPr>
            <p:ph type="body" idx="1"/>
          </p:nvPr>
        </p:nvSpPr>
        <p:spPr>
          <a:xfrm>
            <a:off x="5072066" y="5286388"/>
            <a:ext cx="3429024" cy="1214446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latin typeface="Cambria" panose="02040503050406030204" pitchFamily="18" charset="0"/>
              </a:rPr>
              <a:t>Данные мероприятия приведут к </a:t>
            </a:r>
            <a:r>
              <a:rPr lang="ru-RU" sz="1600" b="0" dirty="0" smtClean="0">
                <a:solidFill>
                  <a:srgbClr val="FF7D25"/>
                </a:solidFill>
                <a:latin typeface="Cambria" panose="02040503050406030204" pitchFamily="18" charset="0"/>
              </a:rPr>
              <a:t>увеличению охвата территории </a:t>
            </a:r>
            <a:r>
              <a:rPr lang="ru-RU" sz="1600" b="0" dirty="0" smtClean="0">
                <a:latin typeface="Cambria" panose="02040503050406030204" pitchFamily="18" charset="0"/>
              </a:rPr>
              <a:t>общественным пассажирским транспортом</a:t>
            </a:r>
            <a:r>
              <a:rPr lang="ru-RU" sz="1600" b="0" dirty="0">
                <a:latin typeface="Cambria" panose="02040503050406030204" pitchFamily="18" charset="0"/>
              </a:rPr>
              <a:t> </a:t>
            </a:r>
            <a:r>
              <a:rPr lang="ru-RU" sz="1600" b="0" dirty="0" smtClean="0">
                <a:latin typeface="Cambria" panose="02040503050406030204" pitchFamily="18" charset="0"/>
              </a:rPr>
              <a:t>на </a:t>
            </a:r>
            <a:r>
              <a:rPr lang="ru-RU" sz="1600" b="0" dirty="0" smtClean="0">
                <a:solidFill>
                  <a:srgbClr val="FF7D25"/>
                </a:solidFill>
                <a:latin typeface="Cambria" panose="02040503050406030204" pitchFamily="18" charset="0"/>
              </a:rPr>
              <a:t>2%</a:t>
            </a:r>
            <a:r>
              <a:rPr lang="ru-RU" sz="1600" b="0" dirty="0" smtClean="0">
                <a:latin typeface="Cambria" panose="02040503050406030204" pitchFamily="18" charset="0"/>
              </a:rPr>
              <a:t>.</a:t>
            </a:r>
            <a:endParaRPr lang="ru-RU" sz="1600" b="0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4012" y="403690"/>
            <a:ext cx="9699419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Мероприятия по оптимизации системы пассажирских перевозок</a:t>
            </a:r>
          </a:p>
        </p:txBody>
      </p:sp>
    </p:spTree>
    <p:extLst>
      <p:ext uri="{BB962C8B-B14F-4D97-AF65-F5344CB8AC3E}">
        <p14:creationId xmlns:p14="http://schemas.microsoft.com/office/powerpoint/2010/main" val="22378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36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Содержимое 14" descr="пасаж транс-Model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60512" y="857901"/>
            <a:ext cx="4004809" cy="5663550"/>
          </a:xfrm>
        </p:spPr>
      </p:pic>
      <p:sp>
        <p:nvSpPr>
          <p:cNvPr id="16" name="Скругленный прямоугольник 15"/>
          <p:cNvSpPr/>
          <p:nvPr/>
        </p:nvSpPr>
        <p:spPr>
          <a:xfrm>
            <a:off x="4929189" y="1124744"/>
            <a:ext cx="4128267" cy="1512168"/>
          </a:xfrm>
          <a:prstGeom prst="roundRect">
            <a:avLst/>
          </a:prstGeom>
          <a:noFill/>
          <a:ln>
            <a:solidFill>
              <a:srgbClr val="FF7D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7D25"/>
              </a:solidFill>
            </a:endParaRPr>
          </a:p>
        </p:txBody>
      </p:sp>
      <p:sp>
        <p:nvSpPr>
          <p:cNvPr id="17" name="Заголовок 3"/>
          <p:cNvSpPr txBox="1">
            <a:spLocks/>
          </p:cNvSpPr>
          <p:nvPr/>
        </p:nvSpPr>
        <p:spPr>
          <a:xfrm>
            <a:off x="4786313" y="785794"/>
            <a:ext cx="4271143" cy="2143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>
                <a:latin typeface="Cambria" panose="02040503050406030204" pitchFamily="18" charset="0"/>
              </a:rPr>
              <a:t>Мероприятия по оптимизации и улучшению качества обслуживания на межмуниципальных и </a:t>
            </a:r>
            <a:r>
              <a:rPr lang="ru-RU" sz="1600" dirty="0" err="1" smtClean="0">
                <a:latin typeface="Cambria" panose="02040503050406030204" pitchFamily="18" charset="0"/>
              </a:rPr>
              <a:t>межсубъектных</a:t>
            </a:r>
            <a:r>
              <a:rPr lang="ru-RU" sz="1600" dirty="0" smtClean="0">
                <a:latin typeface="Cambria" panose="02040503050406030204" pitchFamily="18" charset="0"/>
              </a:rPr>
              <a:t> автобусных маршрутах в Воскресенском районе Московской области до 2018 года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8" name="Содержимое 7"/>
          <p:cNvSpPr txBox="1">
            <a:spLocks/>
          </p:cNvSpPr>
          <p:nvPr/>
        </p:nvSpPr>
        <p:spPr>
          <a:xfrm>
            <a:off x="4786314" y="2795221"/>
            <a:ext cx="4271142" cy="214314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latin typeface="Cambria" panose="02040503050406030204" pitchFamily="18" charset="0"/>
              </a:rPr>
              <a:t>корректировка интервалов и расписания маршрутов;</a:t>
            </a:r>
          </a:p>
          <a:p>
            <a:endParaRPr lang="ru-RU" sz="1600" dirty="0" smtClean="0">
              <a:latin typeface="Cambria" panose="020405030504060302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</a:rPr>
              <a:t>оптимизация размера подвижного состава</a:t>
            </a:r>
          </a:p>
          <a:p>
            <a:endParaRPr lang="ru-RU" sz="1600" dirty="0" smtClean="0">
              <a:latin typeface="Cambria" panose="020405030504060302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</a:rPr>
              <a:t>мероприятия по контролю за соблюдением расписания</a:t>
            </a:r>
          </a:p>
          <a:p>
            <a:pPr>
              <a:buFont typeface="Arial" panose="020B0604020202020204" pitchFamily="34" charset="0"/>
              <a:buNone/>
            </a:pPr>
            <a:endParaRPr lang="ru-RU" sz="1600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857752" y="5072074"/>
            <a:ext cx="4199704" cy="1588"/>
          </a:xfrm>
          <a:prstGeom prst="line">
            <a:avLst/>
          </a:prstGeom>
          <a:ln>
            <a:solidFill>
              <a:srgbClr val="FF7D2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4"/>
          <p:cNvSpPr>
            <a:spLocks noGrp="1"/>
          </p:cNvSpPr>
          <p:nvPr>
            <p:ph type="body" idx="1"/>
          </p:nvPr>
        </p:nvSpPr>
        <p:spPr>
          <a:xfrm>
            <a:off x="4857752" y="5072074"/>
            <a:ext cx="4367856" cy="1214446"/>
          </a:xfrm>
        </p:spPr>
        <p:txBody>
          <a:bodyPr>
            <a:normAutofit/>
          </a:bodyPr>
          <a:lstStyle/>
          <a:p>
            <a:pPr algn="ctr"/>
            <a:r>
              <a:rPr lang="ru-RU" sz="1600" b="0" dirty="0" smtClean="0">
                <a:latin typeface="Cambria" panose="02040503050406030204" pitchFamily="18" charset="0"/>
              </a:rPr>
              <a:t>Данные мероприятия приведут к:</a:t>
            </a:r>
          </a:p>
          <a:p>
            <a:pPr algn="ctr">
              <a:buFontTx/>
              <a:buChar char="-"/>
            </a:pPr>
            <a:r>
              <a:rPr lang="ru-RU" sz="1600" b="0" dirty="0" smtClean="0">
                <a:latin typeface="Cambria" panose="02040503050406030204" pitchFamily="18" charset="0"/>
              </a:rPr>
              <a:t> </a:t>
            </a:r>
            <a:r>
              <a:rPr lang="ru-RU" sz="1600" b="0" dirty="0" smtClean="0">
                <a:solidFill>
                  <a:srgbClr val="FF7D25"/>
                </a:solidFill>
                <a:latin typeface="Cambria" panose="02040503050406030204" pitchFamily="18" charset="0"/>
              </a:rPr>
              <a:t>снижению</a:t>
            </a:r>
            <a:r>
              <a:rPr lang="ru-RU" sz="1600" b="0" dirty="0" smtClean="0">
                <a:latin typeface="Cambria" panose="02040503050406030204" pitchFamily="18" charset="0"/>
              </a:rPr>
              <a:t> времени ожидания;</a:t>
            </a:r>
          </a:p>
          <a:p>
            <a:pPr algn="ctr">
              <a:buFontTx/>
              <a:buChar char="-"/>
            </a:pPr>
            <a:r>
              <a:rPr lang="ru-RU" sz="1600" b="0" dirty="0" smtClean="0">
                <a:latin typeface="Cambria" panose="02040503050406030204" pitchFamily="18" charset="0"/>
              </a:rPr>
              <a:t> </a:t>
            </a:r>
            <a:r>
              <a:rPr lang="ru-RU" sz="1600" b="0" dirty="0" smtClean="0">
                <a:solidFill>
                  <a:srgbClr val="FF7D25"/>
                </a:solidFill>
                <a:latin typeface="Cambria" panose="02040503050406030204" pitchFamily="18" charset="0"/>
              </a:rPr>
              <a:t>снижению</a:t>
            </a:r>
            <a:r>
              <a:rPr lang="ru-RU" sz="1600" b="0" dirty="0" smtClean="0">
                <a:latin typeface="Cambria" panose="02040503050406030204" pitchFamily="18" charset="0"/>
              </a:rPr>
              <a:t> издержек на содержание обслуживание подвижного состава.</a:t>
            </a:r>
            <a:endParaRPr lang="ru-RU" sz="1600" b="0" dirty="0">
              <a:latin typeface="Cambria" panose="020405030504060302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4012" y="403690"/>
            <a:ext cx="9699419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Мероприятия по оптимизации системы пассажирских перевозок</a:t>
            </a:r>
          </a:p>
        </p:txBody>
      </p:sp>
    </p:spTree>
    <p:extLst>
      <p:ext uri="{BB962C8B-B14F-4D97-AF65-F5344CB8AC3E}">
        <p14:creationId xmlns:p14="http://schemas.microsoft.com/office/powerpoint/2010/main" val="428903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:\object\Съезды 2012\40. Воскресенск. СИП\3.08.15\PDF\велодорожка_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" y="1399134"/>
            <a:ext cx="3762329" cy="532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3058" y="397231"/>
            <a:ext cx="7179895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Совершенствование условий велосипедного движения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914478"/>
            <a:ext cx="402944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b="1" dirty="0">
                <a:latin typeface="Cambria" panose="02040503050406030204" pitchFamily="18" charset="0"/>
              </a:rPr>
              <a:t>П</a:t>
            </a:r>
            <a:r>
              <a:rPr lang="ru-RU" sz="1000" b="1" dirty="0" smtClean="0">
                <a:latin typeface="Cambria" panose="02040503050406030204" pitchFamily="18" charset="0"/>
              </a:rPr>
              <a:t>ротяженность рекреационных маршрутов </a:t>
            </a:r>
            <a:r>
              <a:rPr lang="ru-RU" sz="1000" b="1" dirty="0">
                <a:latin typeface="Cambria" panose="02040503050406030204" pitchFamily="18" charset="0"/>
              </a:rPr>
              <a:t>- </a:t>
            </a:r>
            <a:r>
              <a:rPr lang="ru-RU" sz="1000" b="1" i="1" dirty="0" smtClean="0">
                <a:latin typeface="Cambria" panose="02040503050406030204" pitchFamily="18" charset="0"/>
              </a:rPr>
              <a:t>19,3км</a:t>
            </a:r>
          </a:p>
          <a:p>
            <a:endParaRPr lang="ru-RU" sz="1000" b="1" i="1" dirty="0">
              <a:latin typeface="Cambria" panose="02040503050406030204" pitchFamily="18" charset="0"/>
            </a:endParaRPr>
          </a:p>
          <a:p>
            <a:r>
              <a:rPr lang="ru-RU" sz="1000" b="1" dirty="0">
                <a:latin typeface="Cambria" panose="02040503050406030204" pitchFamily="18" charset="0"/>
              </a:rPr>
              <a:t>Протяженность </a:t>
            </a:r>
            <a:r>
              <a:rPr lang="ru-RU" sz="1000" b="1" dirty="0" smtClean="0">
                <a:latin typeface="Cambria" panose="02040503050406030204" pitchFamily="18" charset="0"/>
              </a:rPr>
              <a:t>деловых(транспортных) маршрутов </a:t>
            </a:r>
            <a:r>
              <a:rPr lang="ru-RU" sz="1000" b="1" dirty="0">
                <a:latin typeface="Cambria" panose="02040503050406030204" pitchFamily="18" charset="0"/>
              </a:rPr>
              <a:t>- </a:t>
            </a:r>
            <a:r>
              <a:rPr lang="ru-RU" sz="1000" b="1" i="1" dirty="0" smtClean="0">
                <a:latin typeface="Cambria" panose="02040503050406030204" pitchFamily="18" charset="0"/>
              </a:rPr>
              <a:t>43,2км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272480" y="2931906"/>
            <a:ext cx="0" cy="35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10073" y="2931906"/>
            <a:ext cx="314509" cy="363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63" b="1" dirty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sz="2026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37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049781"/>
              </p:ext>
            </p:extLst>
          </p:nvPr>
        </p:nvGraphicFramePr>
        <p:xfrm>
          <a:off x="3955728" y="777602"/>
          <a:ext cx="5912735" cy="5798312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45970"/>
                <a:gridCol w="3038407"/>
                <a:gridCol w="576064"/>
                <a:gridCol w="1199881"/>
                <a:gridCol w="752413"/>
              </a:tblGrid>
              <a:tr h="250952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№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Где проходят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Длина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(км)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Назначение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Реализация (год)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Горького – а/д Воскресенск-Виноградово – а/д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Чемодурово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-Маришкино –</a:t>
                      </a:r>
                      <a:r>
                        <a:rPr lang="ru-RU" sz="1000" kern="1200" baseline="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Федино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14,1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Рекреационный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До 2022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Менделеева – ул. Лермонтова – ул. Октябрьская – ул. Железнодорожная – ж/д платформа «88 км»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2,5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2022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3033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1-й Москворецкий пер. – ул. Энгельса –ул.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Зелин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ского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–ул. Кагана–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Новлянская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ул.–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ул.Лермонтова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3,1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Рекреационный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До 2022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154432"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4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Колина – ул. </a:t>
                      </a:r>
                      <a:r>
                        <a:rPr lang="ru-RU" sz="1000" b="0" kern="1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Докторова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1,2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Рекреационный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2022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54432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Победы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1,8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Рекреационный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До 2022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Советская–ул. 2-я Заводская–ул. Заводская–ул. Московская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8,1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2035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364059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Московская – ул. Чапаева –ул. Строителей– ул. Боровая – ул. Колхозная – ул.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Колыберевская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7,0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До 2035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pPr algn="ctr"/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8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Калинина – ул. Комарова – ул. Кольцова – ул. Медведка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3,8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2035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9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а/д ВМУ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Фосфогипс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– а/д Воскресенск-Егорьевск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5,8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До 2035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3033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10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Советская – ул. </a:t>
                      </a:r>
                      <a:r>
                        <a:rPr lang="ru-RU" sz="1000" b="0" kern="1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Федотовская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– ул. Лопатинская – ул. Рудничная – ул. Центральная – ул. Андерса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6,8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2022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154432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11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Промплощадка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2,8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2022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30337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12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</a:t>
                      </a:r>
                      <a:r>
                        <a:rPr lang="ru-RU" sz="1000" b="0" kern="1200" dirty="0" err="1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Первостроителей</a:t>
                      </a:r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– ул. Задорожная – дорога «Воскресенск-Хорлово»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3,3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До 2035</a:t>
                      </a:r>
                      <a:endParaRPr lang="ru-RU" sz="10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250952"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13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</a:t>
                      </a:r>
                      <a:r>
                        <a:rPr lang="ru-RU" sz="1000" kern="1200" dirty="0" err="1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Федотовская</a:t>
                      </a:r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– ул. Быковского – ул. 1-я Фетровая – ул. Задорожная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2,2</a:t>
                      </a:r>
                      <a:endParaRPr lang="ru-RU" sz="1000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Деловой</a:t>
                      </a:r>
                    </a:p>
                    <a:p>
                      <a:pPr marL="0" algn="ctr" defTabSz="914400" rtl="0" eaLnBrk="1" latinLnBrk="0" hangingPunct="1"/>
                      <a:r>
                        <a:rPr lang="ru-RU" sz="1000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(транспортный)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До 2035</a:t>
                      </a:r>
                    </a:p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2509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Итого:</a:t>
                      </a:r>
                      <a:endParaRPr lang="ru-RU" sz="10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62,5</a:t>
                      </a:r>
                      <a:endParaRPr lang="ru-RU" sz="100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000" kern="1200" dirty="0" smtClean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Z:\object\Съезды 2012\40. Воскресенск. СИП\3.08.15\PDF\Паркинг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912233"/>
            <a:ext cx="3939997" cy="557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432196"/>
            <a:ext cx="9885411" cy="396193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Оптимизация парковочного </a:t>
            </a:r>
            <a:r>
              <a:rPr lang="ru-RU" sz="1959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пространства на перехватывающих парковках</a:t>
            </a:r>
            <a:endParaRPr lang="ru-RU" sz="1959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993270" y="912234"/>
            <a:ext cx="0" cy="35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30864" y="912233"/>
            <a:ext cx="314509" cy="363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63" b="1" dirty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sz="2026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38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957929"/>
              </p:ext>
            </p:extLst>
          </p:nvPr>
        </p:nvGraphicFramePr>
        <p:xfrm>
          <a:off x="4626677" y="1264764"/>
          <a:ext cx="5078373" cy="2159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71277"/>
                <a:gridCol w="932558"/>
                <a:gridCol w="357676"/>
                <a:gridCol w="530225"/>
                <a:gridCol w="670885"/>
                <a:gridCol w="145924"/>
                <a:gridCol w="940341"/>
                <a:gridCol w="1129487"/>
              </a:tblGrid>
              <a:tr h="29975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Наименование ЖД станции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Существующее кол-во м/м</a:t>
                      </a:r>
                    </a:p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(на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конец 2015 года)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Необходимо м/м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Дефицит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м/м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292891"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Всего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Платные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Бесплатные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151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Ст. </a:t>
                      </a:r>
                      <a:r>
                        <a:rPr lang="ru-RU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Лопатино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Не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 востребовано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5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Ст. </a:t>
                      </a:r>
                      <a:r>
                        <a:rPr lang="ru-RU" sz="100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Трофимово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Не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востребовано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00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Ст. 88 км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20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80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150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Ст. Воскресенск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270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>
                          <a:effectLst/>
                          <a:latin typeface="Cambria" panose="02040503050406030204" pitchFamily="18" charset="0"/>
                        </a:rPr>
                        <a:t>Ст. Шиферная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 smtClean="0">
                          <a:effectLst/>
                          <a:latin typeface="Cambria" panose="02040503050406030204" pitchFamily="18" charset="0"/>
                        </a:rPr>
                        <a:t>170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  <a:tr h="2928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Ст. Москворецкая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000" b="0" i="0" u="none" strike="noStrike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60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7</a:t>
                      </a:r>
                      <a:endParaRPr lang="ru-RU" sz="1000" b="0" i="0" u="none" strike="noStrike" kern="1200" dirty="0">
                        <a:solidFill>
                          <a:schemeClr val="dk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Ст. </a:t>
                      </a:r>
                      <a:r>
                        <a:rPr lang="ru-RU" sz="1000" u="none" strike="noStrike" dirty="0" err="1">
                          <a:effectLst/>
                          <a:latin typeface="Cambria" panose="02040503050406030204" pitchFamily="18" charset="0"/>
                        </a:rPr>
                        <a:t>Цемгигант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b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000" b="0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85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4946725" y="828389"/>
            <a:ext cx="4642718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</a:t>
            </a:r>
            <a:r>
              <a:rPr lang="ru-RU" sz="1600" dirty="0" smtClean="0">
                <a:latin typeface="Cambria" panose="02040503050406030204" pitchFamily="18" charset="0"/>
              </a:rPr>
              <a:t>Существующее положение</a:t>
            </a:r>
            <a:endParaRPr lang="ru-RU" sz="16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2510" y="5665466"/>
            <a:ext cx="4953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За </a:t>
            </a:r>
            <a:r>
              <a:rPr lang="ru-RU" sz="1600" dirty="0">
                <a:latin typeface="Cambria" panose="02040503050406030204" pitchFamily="18" charset="0"/>
              </a:rPr>
              <a:t>счет реализации мероприятий дефицит </a:t>
            </a:r>
            <a:r>
              <a:rPr lang="ru-RU" sz="1600" dirty="0" err="1" smtClean="0">
                <a:latin typeface="Cambria" panose="02040503050406030204" pitchFamily="18" charset="0"/>
              </a:rPr>
              <a:t>машиномест</a:t>
            </a:r>
            <a:r>
              <a:rPr lang="ru-RU" sz="1600" dirty="0" smtClean="0">
                <a:latin typeface="Cambria" panose="02040503050406030204" pitchFamily="18" charset="0"/>
              </a:rPr>
              <a:t> на </a:t>
            </a:r>
            <a:r>
              <a:rPr lang="ru-RU" sz="1600" dirty="0">
                <a:latin typeface="Cambria" panose="02040503050406030204" pitchFamily="18" charset="0"/>
              </a:rPr>
              <a:t>перехватывающих парковках полностью ликвидируется до 2017 года.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12792" y="3529927"/>
            <a:ext cx="4642718" cy="338554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Предлагаемые мероприятия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093019"/>
              </p:ext>
            </p:extLst>
          </p:nvPr>
        </p:nvGraphicFramePr>
        <p:xfrm>
          <a:off x="4592959" y="4005064"/>
          <a:ext cx="5112569" cy="1496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0077"/>
                <a:gridCol w="1959366"/>
                <a:gridCol w="2373126"/>
              </a:tblGrid>
              <a:tr h="592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Наименование ЖД станции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Строительство перехватывающих</a:t>
                      </a:r>
                      <a:r>
                        <a:rPr lang="ru-RU" sz="1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  парковок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1500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effectLst/>
                          <a:latin typeface="Cambria" panose="02040503050406030204" pitchFamily="18" charset="0"/>
                        </a:rPr>
                        <a:t>Ст. 88 км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Ст. Воскресенск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100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2928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Ст. Москворецкая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50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000" b="0" i="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4</a:t>
                      </a:r>
                      <a:endParaRPr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Ст. </a:t>
                      </a:r>
                      <a:r>
                        <a:rPr lang="ru-RU" sz="1000" u="none" strike="noStrike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Цемгигант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35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55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Z:\object\Съезды 2012\40. Воскресенск. СИП\КСОД\02.Микро\1\PNG\Воскресенский район Паркинг-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" y="132376"/>
            <a:ext cx="4462596" cy="631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312" y="432196"/>
            <a:ext cx="9876099" cy="396193"/>
          </a:xfrm>
          <a:prstGeom prst="rect">
            <a:avLst/>
          </a:prstGeom>
          <a:solidFill>
            <a:schemeClr val="bg1"/>
          </a:solidFill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1959" b="1" dirty="0">
                <a:latin typeface="Cambria" panose="02040503050406030204" pitchFamily="18" charset="0"/>
                <a:cs typeface="Times New Roman" panose="02020603050405020304" pitchFamily="18" charset="0"/>
              </a:rPr>
              <a:t>Оптимизация парковочного </a:t>
            </a:r>
            <a:r>
              <a:rPr lang="ru-RU" sz="1959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пространства на парковках общего пользования</a:t>
            </a:r>
            <a:endParaRPr lang="ru-RU" sz="1959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993270" y="912234"/>
            <a:ext cx="0" cy="35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30864" y="912233"/>
            <a:ext cx="314509" cy="363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63" b="1" dirty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sz="2026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39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Z:\object\Съезды 2012\40. Воскресенск. СИП\3.08.15\Фото и схемы\Паркинг-усл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37" y="4869160"/>
            <a:ext cx="2228106" cy="157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471908" y="1199901"/>
            <a:ext cx="53243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Кол-во зарегистрированных автомобилей по данным ГИБДД –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28788 авт. </a:t>
            </a:r>
            <a:r>
              <a:rPr lang="ru-RU" sz="1600" dirty="0" smtClean="0">
                <a:latin typeface="Cambria" panose="02040503050406030204" pitchFamily="18" charset="0"/>
              </a:rPr>
              <a:t>(данные от 1.01.2016г)</a:t>
            </a:r>
            <a:endParaRPr lang="ru-RU" sz="1600" dirty="0"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Существующее </a:t>
            </a:r>
            <a:r>
              <a:rPr lang="ru-RU" sz="1600" dirty="0">
                <a:latin typeface="Cambria" panose="02040503050406030204" pitchFamily="18" charset="0"/>
              </a:rPr>
              <a:t>кол-во </a:t>
            </a:r>
            <a:r>
              <a:rPr lang="ru-RU" sz="1600" dirty="0" err="1">
                <a:latin typeface="Cambria" panose="02040503050406030204" pitchFamily="18" charset="0"/>
              </a:rPr>
              <a:t>машиномест</a:t>
            </a:r>
            <a:r>
              <a:rPr lang="ru-RU" sz="1600" dirty="0">
                <a:latin typeface="Cambria" panose="02040503050406030204" pitchFamily="18" charset="0"/>
              </a:rPr>
              <a:t> на парковках общего пользования –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37624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м/м</a:t>
            </a:r>
            <a:endParaRPr lang="ru-RU" sz="1600" dirty="0">
              <a:solidFill>
                <a:srgbClr val="FF7D25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Существующая </a:t>
            </a:r>
            <a:r>
              <a:rPr lang="ru-RU" sz="1600" dirty="0">
                <a:latin typeface="Cambria" panose="02040503050406030204" pitchFamily="18" charset="0"/>
              </a:rPr>
              <a:t>потребность в </a:t>
            </a:r>
            <a:r>
              <a:rPr lang="ru-RU" sz="1600" dirty="0" err="1">
                <a:latin typeface="Cambria" panose="02040503050406030204" pitchFamily="18" charset="0"/>
              </a:rPr>
              <a:t>машиноместах</a:t>
            </a:r>
            <a:r>
              <a:rPr lang="ru-RU" sz="1600" dirty="0">
                <a:latin typeface="Cambria" panose="02040503050406030204" pitchFamily="18" charset="0"/>
              </a:rPr>
              <a:t> на парковках общего пользования –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4051</a:t>
            </a:r>
            <a:r>
              <a:rPr lang="en-US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4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 м/м</a:t>
            </a:r>
            <a:endParaRPr lang="ru-RU" sz="1600" dirty="0">
              <a:solidFill>
                <a:srgbClr val="FF7D25"/>
              </a:solidFill>
              <a:latin typeface="Cambria" panose="020405030504060302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Существующий дефицит </a:t>
            </a:r>
            <a:r>
              <a:rPr lang="ru-RU" sz="1600" dirty="0" err="1">
                <a:latin typeface="Cambria" panose="02040503050406030204" pitchFamily="18" charset="0"/>
              </a:rPr>
              <a:t>машиномест</a:t>
            </a:r>
            <a:r>
              <a:rPr lang="ru-RU" sz="1600" dirty="0">
                <a:latin typeface="Cambria" panose="02040503050406030204" pitchFamily="18" charset="0"/>
              </a:rPr>
              <a:t> –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289</a:t>
            </a:r>
            <a:r>
              <a:rPr lang="en-US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0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 м/м</a:t>
            </a:r>
            <a:endParaRPr lang="en-US" sz="1452" dirty="0" smtClean="0">
              <a:solidFill>
                <a:srgbClr val="FF7D25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46725" y="828389"/>
            <a:ext cx="4642718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</a:t>
            </a:r>
            <a:r>
              <a:rPr lang="ru-RU" sz="1600" dirty="0" smtClean="0">
                <a:latin typeface="Cambria" panose="02040503050406030204" pitchFamily="18" charset="0"/>
              </a:rPr>
              <a:t>Существующее положение</a:t>
            </a:r>
            <a:endParaRPr lang="ru-RU" sz="16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76936" y="5089038"/>
            <a:ext cx="5508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За </a:t>
            </a:r>
            <a:r>
              <a:rPr lang="ru-RU" sz="1600" dirty="0">
                <a:latin typeface="Cambria" panose="02040503050406030204" pitchFamily="18" charset="0"/>
              </a:rPr>
              <a:t>счет реализации мероприятий дефицит </a:t>
            </a:r>
            <a:r>
              <a:rPr lang="ru-RU" sz="1600" dirty="0" err="1" smtClean="0">
                <a:latin typeface="Cambria" panose="02040503050406030204" pitchFamily="18" charset="0"/>
              </a:rPr>
              <a:t>машиномест</a:t>
            </a:r>
            <a:r>
              <a:rPr lang="ru-RU" sz="1600" dirty="0" smtClean="0">
                <a:latin typeface="Cambria" panose="02040503050406030204" pitchFamily="18" charset="0"/>
              </a:rPr>
              <a:t> на парковках общего пользования </a:t>
            </a:r>
            <a:r>
              <a:rPr lang="ru-RU" sz="1600" dirty="0">
                <a:latin typeface="Cambria" panose="02040503050406030204" pitchFamily="18" charset="0"/>
              </a:rPr>
              <a:t>полностью ликвидируется до 2017 года</a:t>
            </a:r>
            <a:r>
              <a:rPr lang="ru-RU" sz="1600" dirty="0" smtClean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03388" y="3015783"/>
            <a:ext cx="4642718" cy="338554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</a:rPr>
              <a:t>Предлагаемые мероприятия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866654"/>
              </p:ext>
            </p:extLst>
          </p:nvPr>
        </p:nvGraphicFramePr>
        <p:xfrm>
          <a:off x="4683726" y="3501008"/>
          <a:ext cx="5112569" cy="14964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60041"/>
                <a:gridCol w="2952328"/>
                <a:gridCol w="1800200"/>
              </a:tblGrid>
              <a:tr h="59264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№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Наименование мероприятия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Кол-во </a:t>
                      </a:r>
                      <a:r>
                        <a:rPr lang="ru-RU" sz="1000" b="0" i="0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машиномест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15005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dirty="0" smtClean="0">
                          <a:latin typeface="Cambria" panose="02040503050406030204" pitchFamily="18" charset="0"/>
                        </a:rPr>
                        <a:t>Строительство плоскостных парковок 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589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Строительство платных парковок 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275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  <a:tr h="2928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dirty="0" smtClean="0">
                          <a:latin typeface="Cambria" panose="02040503050406030204" pitchFamily="18" charset="0"/>
                        </a:rPr>
                        <a:t>Строительство многоуровневого паркинга 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2400</a:t>
                      </a:r>
                      <a:endParaRPr lang="ru-RU" sz="1000" b="0" i="0" u="none" strike="noStrik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BC8F"/>
                    </a:solidFill>
                  </a:tcPr>
                </a:tc>
              </a:tr>
              <a:tr h="2254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ru-RU" sz="1000" b="0" i="0" u="none" strike="noStrike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Итого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</a:rPr>
                        <a:t>3264</a:t>
                      </a:r>
                      <a:endParaRPr lang="ru-RU" sz="1000" b="0" i="0" u="none" strike="noStrike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7695" marR="7695" marT="7695" marB="0" anchor="ctr">
                    <a:solidFill>
                      <a:srgbClr val="FF7D25"/>
                    </a:solidFill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532101" y="5967609"/>
            <a:ext cx="702746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Cambria" panose="02040503050406030204" pitchFamily="18" charset="0"/>
              </a:rPr>
              <a:t>В связи с ростом численности населения и уровня автомобилизации к 2022 году потребность в </a:t>
            </a:r>
            <a:r>
              <a:rPr lang="ru-RU" sz="1600" dirty="0" err="1">
                <a:latin typeface="Cambria" panose="02040503050406030204" pitchFamily="18" charset="0"/>
              </a:rPr>
              <a:t>машиноместах</a:t>
            </a:r>
            <a:r>
              <a:rPr lang="ru-RU" sz="1600" dirty="0">
                <a:latin typeface="Cambria" panose="02040503050406030204" pitchFamily="18" charset="0"/>
              </a:rPr>
              <a:t> на парковках общего пользования будет составлять –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43932 м/м</a:t>
            </a:r>
          </a:p>
        </p:txBody>
      </p:sp>
    </p:spTree>
    <p:extLst>
      <p:ext uri="{BB962C8B-B14F-4D97-AF65-F5344CB8AC3E}">
        <p14:creationId xmlns:p14="http://schemas.microsoft.com/office/powerpoint/2010/main" val="188599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366785"/>
              </p:ext>
            </p:extLst>
          </p:nvPr>
        </p:nvGraphicFramePr>
        <p:xfrm>
          <a:off x="128965" y="980732"/>
          <a:ext cx="5832147" cy="5184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0" name="Acrobat Document" r:id="rId4" imgW="11344233" imgH="10724940" progId="AcroExch.Document.11">
                  <p:embed/>
                </p:oleObj>
              </mc:Choice>
              <mc:Fallback>
                <p:oleObj name="Acrobat Document" r:id="rId4" imgW="11344233" imgH="1072494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965" y="980732"/>
                        <a:ext cx="5832147" cy="5184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286597" y="401003"/>
            <a:ext cx="7332815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Общие сведения о  городском поселении Воскресенск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61112" y="1034730"/>
            <a:ext cx="388843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</a:rPr>
              <a:t> </a:t>
            </a:r>
            <a:r>
              <a:rPr lang="ru-RU" sz="1600" dirty="0" smtClean="0">
                <a:latin typeface="Cambria" panose="02040503050406030204" pitchFamily="18" charset="0"/>
              </a:rPr>
              <a:t>   </a:t>
            </a:r>
            <a:r>
              <a:rPr lang="ru-RU" sz="1600" dirty="0">
                <a:latin typeface="Cambria" panose="02040503050406030204" pitchFamily="18" charset="0"/>
              </a:rPr>
              <a:t>Расположено в южной части Воскресенского района. На западе граничит с </a:t>
            </a:r>
            <a:r>
              <a:rPr lang="ru-RU" sz="1600" dirty="0" err="1" smtClean="0">
                <a:latin typeface="Cambria" panose="02040503050406030204" pitchFamily="18" charset="0"/>
              </a:rPr>
              <a:t>с.п</a:t>
            </a: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 err="1" smtClean="0">
                <a:latin typeface="Cambria" panose="02040503050406030204" pitchFamily="18" charset="0"/>
              </a:rPr>
              <a:t>Фединским</a:t>
            </a:r>
            <a:r>
              <a:rPr lang="ru-RU" sz="1600" dirty="0">
                <a:latin typeface="Cambria" panose="02040503050406030204" pitchFamily="18" charset="0"/>
              </a:rPr>
              <a:t>, на севере — с </a:t>
            </a:r>
            <a:r>
              <a:rPr lang="ru-RU" sz="1600" dirty="0" err="1" smtClean="0">
                <a:latin typeface="Cambria" panose="02040503050406030204" pitchFamily="18" charset="0"/>
              </a:rPr>
              <a:t>с.п</a:t>
            </a:r>
            <a:r>
              <a:rPr lang="ru-RU" sz="1600" dirty="0" smtClean="0">
                <a:latin typeface="Cambria" panose="02040503050406030204" pitchFamily="18" charset="0"/>
              </a:rPr>
              <a:t>. </a:t>
            </a:r>
            <a:r>
              <a:rPr lang="ru-RU" sz="1600" dirty="0" err="1" smtClean="0">
                <a:latin typeface="Cambria" panose="02040503050406030204" pitchFamily="18" charset="0"/>
              </a:rPr>
              <a:t>Ашитковским</a:t>
            </a:r>
            <a:r>
              <a:rPr lang="ru-RU" sz="1600" dirty="0">
                <a:latin typeface="Cambria" panose="02040503050406030204" pitchFamily="18" charset="0"/>
              </a:rPr>
              <a:t>, на востоке — с </a:t>
            </a:r>
            <a:r>
              <a:rPr lang="ru-RU" sz="1600" dirty="0" err="1" smtClean="0">
                <a:latin typeface="Cambria" panose="02040503050406030204" pitchFamily="18" charset="0"/>
              </a:rPr>
              <a:t>г.п</a:t>
            </a:r>
            <a:r>
              <a:rPr lang="ru-RU" sz="1600" dirty="0" smtClean="0">
                <a:latin typeface="Cambria" panose="02040503050406030204" pitchFamily="18" charset="0"/>
              </a:rPr>
              <a:t>. Хорлово</a:t>
            </a:r>
            <a:r>
              <a:rPr lang="ru-RU" sz="1600" dirty="0">
                <a:latin typeface="Cambria" panose="02040503050406030204" pitchFamily="18" charset="0"/>
              </a:rPr>
              <a:t>, на юге — с </a:t>
            </a:r>
            <a:r>
              <a:rPr lang="ru-RU" sz="1600" dirty="0" err="1" smtClean="0">
                <a:latin typeface="Cambria" panose="02040503050406030204" pitchFamily="18" charset="0"/>
              </a:rPr>
              <a:t>с.п</a:t>
            </a:r>
            <a:r>
              <a:rPr lang="ru-RU" sz="1600" dirty="0" smtClean="0">
                <a:latin typeface="Cambria" panose="02040503050406030204" pitchFamily="18" charset="0"/>
              </a:rPr>
              <a:t>. </a:t>
            </a:r>
            <a:r>
              <a:rPr lang="ru-RU" sz="1600" dirty="0" err="1">
                <a:latin typeface="Cambria" panose="02040503050406030204" pitchFamily="18" charset="0"/>
              </a:rPr>
              <a:t>Хорошовским</a:t>
            </a:r>
            <a:r>
              <a:rPr lang="ru-RU" sz="1600" dirty="0">
                <a:latin typeface="Cambria" panose="02040503050406030204" pitchFamily="18" charset="0"/>
              </a:rPr>
              <a:t> и Радужным Коломенского района. Площадь территории городского поселения составляет 9079 </a:t>
            </a:r>
            <a:r>
              <a:rPr lang="ru-RU" sz="1600" dirty="0" smtClean="0">
                <a:latin typeface="Cambria" panose="02040503050406030204" pitchFamily="18" charset="0"/>
              </a:rPr>
              <a:t>га.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   Общая </a:t>
            </a:r>
            <a:r>
              <a:rPr lang="ru-RU" sz="1600" dirty="0">
                <a:latin typeface="Cambria" panose="02040503050406030204" pitchFamily="18" charset="0"/>
              </a:rPr>
              <a:t>протяжённость </a:t>
            </a:r>
            <a:r>
              <a:rPr lang="ru-RU" sz="1600" dirty="0" err="1" smtClean="0">
                <a:latin typeface="Cambria" panose="02040503050406030204" pitchFamily="18" charset="0"/>
              </a:rPr>
              <a:t>г.п</a:t>
            </a:r>
            <a:r>
              <a:rPr lang="ru-RU" sz="1600" dirty="0" smtClean="0">
                <a:latin typeface="Cambria" panose="02040503050406030204" pitchFamily="18" charset="0"/>
              </a:rPr>
              <a:t>. Воскресенск </a:t>
            </a:r>
            <a:r>
              <a:rPr lang="ru-RU" sz="1600" dirty="0">
                <a:latin typeface="Cambria" panose="02040503050406030204" pitchFamily="18" charset="0"/>
              </a:rPr>
              <a:t>с северо-запада на </a:t>
            </a:r>
            <a:r>
              <a:rPr lang="ru-RU" sz="1600" dirty="0" smtClean="0">
                <a:latin typeface="Cambria" panose="02040503050406030204" pitchFamily="18" charset="0"/>
              </a:rPr>
              <a:t>юго-восток вдоль железнодорожной </a:t>
            </a:r>
            <a:r>
              <a:rPr lang="ru-RU" sz="1600" dirty="0">
                <a:latin typeface="Cambria" panose="02040503050406030204" pitchFamily="18" charset="0"/>
              </a:rPr>
              <a:t>магистрали </a:t>
            </a:r>
            <a:r>
              <a:rPr lang="ru-RU" sz="1600" dirty="0" smtClean="0">
                <a:latin typeface="Cambria" panose="02040503050406030204" pitchFamily="18" charset="0"/>
              </a:rPr>
              <a:t>Москва - Рязань</a:t>
            </a:r>
            <a:r>
              <a:rPr lang="ru-RU" sz="1600" dirty="0">
                <a:latin typeface="Cambria" panose="02040503050406030204" pitchFamily="18" charset="0"/>
              </a:rPr>
              <a:t> и </a:t>
            </a:r>
            <a:r>
              <a:rPr lang="ru-RU" sz="1600" dirty="0" smtClean="0">
                <a:latin typeface="Cambria" panose="02040503050406030204" pitchFamily="18" charset="0"/>
              </a:rPr>
              <a:t>Москвы-реки </a:t>
            </a:r>
            <a:r>
              <a:rPr lang="ru-RU" sz="1600" dirty="0">
                <a:latin typeface="Cambria" panose="02040503050406030204" pitchFamily="18" charset="0"/>
              </a:rPr>
              <a:t>составляет 16 </a:t>
            </a:r>
            <a:r>
              <a:rPr lang="ru-RU" sz="1600" dirty="0" smtClean="0">
                <a:latin typeface="Cambria" panose="02040503050406030204" pitchFamily="18" charset="0"/>
              </a:rPr>
              <a:t>км.</a:t>
            </a:r>
          </a:p>
          <a:p>
            <a:r>
              <a:rPr lang="ru-RU" sz="1600" dirty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  В </a:t>
            </a:r>
            <a:r>
              <a:rPr lang="ru-RU" sz="1600" dirty="0">
                <a:latin typeface="Cambria" panose="02040503050406030204" pitchFamily="18" charset="0"/>
              </a:rPr>
              <a:t>состав </a:t>
            </a:r>
            <a:r>
              <a:rPr lang="ru-RU" sz="1600" dirty="0" err="1" smtClean="0">
                <a:latin typeface="Cambria" panose="02040503050406030204" pitchFamily="18" charset="0"/>
              </a:rPr>
              <a:t>г.п</a:t>
            </a:r>
            <a:r>
              <a:rPr lang="ru-RU" sz="1600" dirty="0" smtClean="0">
                <a:latin typeface="Cambria" panose="02040503050406030204" pitchFamily="18" charset="0"/>
              </a:rPr>
              <a:t>. </a:t>
            </a:r>
            <a:r>
              <a:rPr lang="ru-RU" sz="1600" dirty="0">
                <a:latin typeface="Cambria" panose="02040503050406030204" pitchFamily="18" charset="0"/>
              </a:rPr>
              <a:t>входит город Воскресенск и  4 сельских населенных пункта: </a:t>
            </a:r>
            <a:endParaRPr lang="ru-RU" sz="1600" dirty="0" smtClean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д</a:t>
            </a:r>
            <a:r>
              <a:rPr lang="ru-RU" sz="1600" dirty="0">
                <a:latin typeface="Cambria" panose="02040503050406030204" pitchFamily="18" charset="0"/>
              </a:rPr>
              <a:t>. </a:t>
            </a:r>
            <a:r>
              <a:rPr lang="ru-RU" sz="1600" dirty="0" smtClean="0">
                <a:latin typeface="Cambria" panose="02040503050406030204" pitchFamily="18" charset="0"/>
              </a:rPr>
              <a:t>Маришкино;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д</a:t>
            </a:r>
            <a:r>
              <a:rPr lang="ru-RU" sz="1600" dirty="0">
                <a:latin typeface="Cambria" panose="02040503050406030204" pitchFamily="18" charset="0"/>
              </a:rPr>
              <a:t>. </a:t>
            </a:r>
            <a:r>
              <a:rPr lang="ru-RU" sz="1600" dirty="0" err="1" smtClean="0">
                <a:latin typeface="Cambria" panose="02040503050406030204" pitchFamily="18" charset="0"/>
              </a:rPr>
              <a:t>Трофимово</a:t>
            </a:r>
            <a:r>
              <a:rPr lang="ru-RU" sz="1600" dirty="0" smtClean="0">
                <a:latin typeface="Cambria" panose="02040503050406030204" pitchFamily="18" charset="0"/>
              </a:rPr>
              <a:t>,;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д</a:t>
            </a:r>
            <a:r>
              <a:rPr lang="ru-RU" sz="1600" dirty="0">
                <a:latin typeface="Cambria" panose="02040503050406030204" pitchFamily="18" charset="0"/>
              </a:rPr>
              <a:t>. </a:t>
            </a:r>
            <a:r>
              <a:rPr lang="ru-RU" sz="1600" dirty="0" smtClean="0">
                <a:latin typeface="Cambria" panose="02040503050406030204" pitchFamily="18" charset="0"/>
              </a:rPr>
              <a:t>Хлопки;</a:t>
            </a:r>
            <a:endParaRPr lang="ru-RU" sz="16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д</a:t>
            </a:r>
            <a:r>
              <a:rPr lang="ru-RU" sz="1600" dirty="0">
                <a:latin typeface="Cambria" panose="02040503050406030204" pitchFamily="18" charset="0"/>
              </a:rPr>
              <a:t>. </a:t>
            </a:r>
            <a:r>
              <a:rPr lang="ru-RU" sz="1600" dirty="0" err="1">
                <a:latin typeface="Cambria" panose="02040503050406030204" pitchFamily="18" charset="0"/>
              </a:rPr>
              <a:t>Чемодурово</a:t>
            </a:r>
            <a:r>
              <a:rPr lang="ru-RU" sz="1600" dirty="0" smtClean="0">
                <a:latin typeface="Cambria" panose="02040503050406030204" pitchFamily="18" charset="0"/>
              </a:rPr>
              <a:t>.</a:t>
            </a:r>
            <a:r>
              <a:rPr lang="en-US" sz="1600" dirty="0" smtClean="0">
                <a:latin typeface="Cambria" panose="02040503050406030204" pitchFamily="18" charset="0"/>
              </a:rPr>
              <a:t>  </a:t>
            </a:r>
            <a:endParaRPr lang="ru-RU" sz="1600" dirty="0">
              <a:effectLst/>
              <a:latin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44488" y="1412776"/>
            <a:ext cx="0" cy="360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16497" y="1412776"/>
            <a:ext cx="317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4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Z:\object\Съезды 2012\40. Воскресенск. СИП\КСОД\02.Микро\1\PNG\Воскресенский район CТП велодорожка_-Mod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90" y="548680"/>
            <a:ext cx="4457179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3055" y="432196"/>
            <a:ext cx="7179895" cy="402476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Совершенствование условий пешеходного движения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35025" y="1514522"/>
            <a:ext cx="430088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Оборудование пешеходных переходов   современными ТСОДД   – 172 объекта</a:t>
            </a:r>
          </a:p>
          <a:p>
            <a:pPr marL="279790" indent="-279790" algn="just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Обеспечение электроосвещением – </a:t>
            </a:r>
            <a:r>
              <a:rPr lang="ru-RU" sz="1600" dirty="0" smtClean="0">
                <a:latin typeface="Cambria" panose="02040503050406030204" pitchFamily="18" charset="0"/>
              </a:rPr>
              <a:t>81 объекта</a:t>
            </a: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Установка ограждения – 1200 </a:t>
            </a:r>
            <a:r>
              <a:rPr lang="ru-RU" sz="1600" dirty="0" err="1">
                <a:latin typeface="Cambria" panose="02040503050406030204" pitchFamily="18" charset="0"/>
              </a:rPr>
              <a:t>п.м</a:t>
            </a:r>
            <a:r>
              <a:rPr lang="ru-RU" sz="1600" dirty="0">
                <a:latin typeface="Cambria" panose="02040503050406030204" pitchFamily="18" charset="0"/>
              </a:rPr>
              <a:t>. на 111 объектах</a:t>
            </a:r>
          </a:p>
          <a:p>
            <a:pPr marL="279790" indent="-279790" algn="just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Устройство тротуаров и подходов к    пешеходному переходу – </a:t>
            </a:r>
            <a:r>
              <a:rPr lang="ru-RU" sz="1600" dirty="0" smtClean="0">
                <a:latin typeface="Cambria" panose="02040503050406030204" pitchFamily="18" charset="0"/>
              </a:rPr>
              <a:t>6340 </a:t>
            </a:r>
            <a:r>
              <a:rPr lang="ru-RU" sz="1600" dirty="0" err="1" smtClean="0">
                <a:latin typeface="Cambria" panose="02040503050406030204" pitchFamily="18" charset="0"/>
              </a:rPr>
              <a:t>п.м</a:t>
            </a:r>
            <a:r>
              <a:rPr lang="ru-RU" sz="1600" dirty="0" smtClean="0">
                <a:latin typeface="Cambria" panose="02040503050406030204" pitchFamily="18" charset="0"/>
              </a:rPr>
              <a:t>. </a:t>
            </a:r>
            <a:r>
              <a:rPr lang="ru-RU" sz="1600" dirty="0">
                <a:latin typeface="Cambria" panose="02040503050406030204" pitchFamily="18" charset="0"/>
              </a:rPr>
              <a:t>на </a:t>
            </a:r>
            <a:r>
              <a:rPr lang="ru-RU" sz="1600" dirty="0" smtClean="0">
                <a:latin typeface="Cambria" panose="02040503050406030204" pitchFamily="18" charset="0"/>
              </a:rPr>
              <a:t>79 </a:t>
            </a:r>
            <a:r>
              <a:rPr lang="ru-RU" sz="1600" dirty="0">
                <a:latin typeface="Cambria" panose="02040503050406030204" pitchFamily="18" charset="0"/>
              </a:rPr>
              <a:t>объектах</a:t>
            </a:r>
          </a:p>
          <a:p>
            <a:pPr marL="279790" indent="-279790" algn="just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Строительство и реконструкция </a:t>
            </a:r>
            <a:r>
              <a:rPr lang="ru-RU" sz="1600" dirty="0" smtClean="0">
                <a:latin typeface="Cambria" panose="02040503050406030204" pitchFamily="18" charset="0"/>
              </a:rPr>
              <a:t>светофорных объектов </a:t>
            </a:r>
            <a:r>
              <a:rPr lang="ru-RU" sz="1600" dirty="0">
                <a:latin typeface="Cambria" panose="02040503050406030204" pitchFamily="18" charset="0"/>
              </a:rPr>
              <a:t>на 7 </a:t>
            </a:r>
            <a:r>
              <a:rPr lang="ru-RU" sz="1600" dirty="0" smtClean="0">
                <a:latin typeface="Cambria" panose="02040503050406030204" pitchFamily="18" charset="0"/>
              </a:rPr>
              <a:t>участках</a:t>
            </a: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Перенос ООТ на 6 объектах</a:t>
            </a:r>
          </a:p>
          <a:p>
            <a:pPr marL="279790" indent="-279790" algn="just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Устройство </a:t>
            </a:r>
            <a:r>
              <a:rPr lang="ru-RU" sz="1600" dirty="0" smtClean="0">
                <a:latin typeface="Cambria" panose="02040503050406030204" pitchFamily="18" charset="0"/>
              </a:rPr>
              <a:t>14 </a:t>
            </a:r>
            <a:r>
              <a:rPr lang="ru-RU" sz="1600" dirty="0">
                <a:latin typeface="Cambria" panose="02040503050406030204" pitchFamily="18" charset="0"/>
              </a:rPr>
              <a:t>новых наземных пешеходных переходов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2993270" y="912234"/>
            <a:ext cx="0" cy="35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30864" y="912233"/>
            <a:ext cx="314509" cy="363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63" b="1" dirty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sz="2026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</a:t>
            </a:r>
            <a:r>
              <a:rPr lang="ru-RU" sz="2026" b="1" spc="294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А</a:t>
            </a:r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40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912792" y="912234"/>
            <a:ext cx="4642718" cy="371512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Предлагаемые мероприятия</a:t>
            </a:r>
            <a:endParaRPr lang="ru-RU" sz="1814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0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23888" r="1152" b="6077"/>
          <a:stretch/>
        </p:blipFill>
        <p:spPr>
          <a:xfrm>
            <a:off x="121901" y="821328"/>
            <a:ext cx="6494643" cy="56715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12732" y="1891975"/>
            <a:ext cx="274362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Cambria" panose="02040503050406030204" pitchFamily="18" charset="0"/>
              </a:rPr>
              <a:t>В долгосрочной перспективе предлагаются следующие мероприятия:</a:t>
            </a:r>
          </a:p>
          <a:p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Строительство и реконструкция </a:t>
            </a:r>
            <a:r>
              <a:rPr lang="ru-RU" sz="1600" dirty="0" err="1">
                <a:latin typeface="Cambria" panose="02040503050406030204" pitchFamily="18" charset="0"/>
              </a:rPr>
              <a:t>велопешеходных</a:t>
            </a:r>
            <a:r>
              <a:rPr lang="ru-RU" sz="1600" dirty="0">
                <a:latin typeface="Cambria" panose="02040503050406030204" pitchFamily="18" charset="0"/>
              </a:rPr>
              <a:t> мостов – 3 шт. (№1, 6, 7)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Строительство пешеходного моста и дорожек – 3 шт. (№3, 4, 5)</a:t>
            </a:r>
          </a:p>
          <a:p>
            <a:pPr marL="279790" indent="-279790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279790" indent="-279790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Реконструкция тоннеля – 1 шт. (№2)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309611" y="999814"/>
            <a:ext cx="1949864" cy="650691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14" dirty="0">
                <a:latin typeface="Cambria" panose="02040503050406030204" pitchFamily="18" charset="0"/>
              </a:rPr>
              <a:t> Предлагаемые мероприятия</a:t>
            </a:r>
            <a:endParaRPr lang="ru-RU" sz="1814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971" y="5519383"/>
            <a:ext cx="3869639" cy="514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71" b="1" dirty="0">
                <a:latin typeface="Cambria" panose="02040503050406030204" pitchFamily="18" charset="0"/>
              </a:rPr>
              <a:t>Срок реализации мероприятий – к 2035 году</a:t>
            </a: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471604" y="1297975"/>
            <a:ext cx="0" cy="35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609197" y="1297975"/>
            <a:ext cx="314509" cy="363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63" b="1" dirty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sz="2026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41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363055" y="432196"/>
            <a:ext cx="7179895" cy="402476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Совершенствование условий пешеходного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383313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155" y="458883"/>
            <a:ext cx="8037721" cy="402476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Предложения по повышению уровня БДД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202720" y="1043715"/>
            <a:ext cx="3703643" cy="393826"/>
          </a:xfrm>
          <a:prstGeom prst="rect">
            <a:avLst/>
          </a:prstGeom>
          <a:solidFill>
            <a:srgbClr val="FF7D25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387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42774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4161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85547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06935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128322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49709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71096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959" dirty="0">
                <a:latin typeface="Cambria" panose="02040503050406030204" pitchFamily="18" charset="0"/>
              </a:rPr>
              <a:t> Предлагаемые мероприятия</a:t>
            </a:r>
            <a:endParaRPr lang="ru-RU" sz="1959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8"/>
          <p:cNvSpPr txBox="1"/>
          <p:nvPr/>
        </p:nvSpPr>
        <p:spPr>
          <a:xfrm>
            <a:off x="4543260" y="1624256"/>
            <a:ext cx="5022559" cy="427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387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42774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64161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85547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06935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28322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49709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71096" algn="l" defTabSz="1042774" rtl="0" eaLnBrk="1" latinLnBrk="0" hangingPunct="1">
              <a:defRPr sz="20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567" dirty="0">
              <a:latin typeface="Cambria" panose="02040503050406030204" pitchFamily="18" charset="0"/>
            </a:endParaRPr>
          </a:p>
          <a:p>
            <a:pPr marL="301977" indent="-301977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Строительство новых светофорных объектов – 6 объектов (3,4,5,6)</a:t>
            </a:r>
          </a:p>
          <a:p>
            <a:pPr marL="301977" indent="-301977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301977" indent="-301977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Реконструкция существующих светофорных объектов – 4 объектов  (4,5,6)</a:t>
            </a:r>
          </a:p>
          <a:p>
            <a:pPr marL="301977" indent="-301977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301977" indent="-301977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Локальные мероприятия по уширению </a:t>
            </a:r>
            <a:r>
              <a:rPr lang="ru-RU" sz="1600" dirty="0" smtClean="0">
                <a:latin typeface="Cambria" panose="02040503050406030204" pitchFamily="18" charset="0"/>
              </a:rPr>
              <a:t>проезжей части </a:t>
            </a:r>
            <a:r>
              <a:rPr lang="ru-RU" sz="1600" dirty="0">
                <a:latin typeface="Cambria" panose="02040503050406030204" pitchFamily="18" charset="0"/>
              </a:rPr>
              <a:t>-  6 объектов (1,4,5,12,13)</a:t>
            </a:r>
          </a:p>
          <a:p>
            <a:pPr marL="301977" indent="-301977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301977" indent="-301977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Установка комплексов ФВФ – 1 объект (2)</a:t>
            </a:r>
          </a:p>
          <a:p>
            <a:endParaRPr lang="ru-RU" sz="1600" dirty="0">
              <a:latin typeface="Cambria" panose="02040503050406030204" pitchFamily="18" charset="0"/>
            </a:endParaRPr>
          </a:p>
          <a:p>
            <a:pPr marL="301977" indent="-301977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Устройство тротуаров – 5 объектов (5,7,9,10,11)</a:t>
            </a:r>
          </a:p>
          <a:p>
            <a:pPr marL="301977" indent="-301977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  <a:p>
            <a:pPr marL="301977" indent="-301977">
              <a:buFont typeface="Arial" panose="020B0604020202020204" pitchFamily="34" charset="0"/>
              <a:buChar char="•"/>
            </a:pPr>
            <a:r>
              <a:rPr lang="ru-RU" sz="1600" dirty="0">
                <a:latin typeface="Cambria" panose="02040503050406030204" pitchFamily="18" charset="0"/>
              </a:rPr>
              <a:t>Установка пешеходных ограждений – 4 объекта (5,7,10,11)</a:t>
            </a:r>
          </a:p>
          <a:p>
            <a:pPr marL="301977" indent="-301977">
              <a:buFont typeface="Arial" panose="020B0604020202020204" pitchFamily="34" charset="0"/>
              <a:buChar char="•"/>
            </a:pPr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5" y="924349"/>
            <a:ext cx="3995597" cy="57284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12551" y="-7641"/>
            <a:ext cx="9918552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РАЗРАБОТКА МЕРОПРИЯТИЙ</a:t>
            </a:r>
            <a:endParaRPr lang="ru-RU" sz="2026" b="1" spc="294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42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655962" y="3436053"/>
            <a:ext cx="0" cy="3525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93555" y="3436053"/>
            <a:ext cx="314509" cy="3636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763" b="1" dirty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sz="2026" dirty="0"/>
          </a:p>
        </p:txBody>
      </p:sp>
    </p:spTree>
    <p:extLst>
      <p:ext uri="{BB962C8B-B14F-4D97-AF65-F5344CB8AC3E}">
        <p14:creationId xmlns:p14="http://schemas.microsoft.com/office/powerpoint/2010/main" val="22898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8342"/>
            <a:ext cx="9906000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КСОДД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37568" y="874990"/>
            <a:ext cx="8165544" cy="104205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22" b="1" dirty="0">
                <a:solidFill>
                  <a:schemeClr val="tx1"/>
                </a:solidFill>
                <a:latin typeface="Cambria" panose="02040503050406030204" pitchFamily="18" charset="0"/>
              </a:rPr>
              <a:t>Целью разработки КСОДД является комплекс взаимоувязанных мероприятий по развитию транспортной системы и оптимизации схемы организации дорожного движения на территории городского поселения Воскресенск, осуществление которых обеспечит:</a:t>
            </a: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837566" y="2029395"/>
            <a:ext cx="2417001" cy="718569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07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Задача 1 Развития УДС и повышение уровня организации движения легкового и грузового транспорта</a:t>
            </a:r>
          </a:p>
          <a:p>
            <a:pPr marL="253825" indent="-253825" algn="just">
              <a:buFontTx/>
              <a:buChar char="-"/>
            </a:pP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376636" y="2038834"/>
            <a:ext cx="5617894" cy="709127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07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Улучшение  транспортного сообщения городского поселения Воскресенск и его транспортной доступности в сообщении со смежными территориями округов и г. Москвы.</a:t>
            </a:r>
          </a:p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Рост скорости движения транспортных потоков, повышение пропускной способности УДС, снижение заторов и образование пробок.</a:t>
            </a:r>
          </a:p>
          <a:p>
            <a:pPr marL="253825" indent="-253825">
              <a:buFontTx/>
              <a:buChar char="-"/>
            </a:pP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8" name="Блок-схема: альтернативный процесс 7"/>
          <p:cNvSpPr/>
          <p:nvPr/>
        </p:nvSpPr>
        <p:spPr>
          <a:xfrm>
            <a:off x="837566" y="2818459"/>
            <a:ext cx="2417001" cy="7258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907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Задача 2 Оптимизация системы пассажирских перевозок</a:t>
            </a:r>
          </a:p>
          <a:p>
            <a:pPr marL="253825" indent="-253825" algn="just">
              <a:buFontTx/>
              <a:buChar char="-"/>
            </a:pP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385216" y="2813288"/>
            <a:ext cx="5617894" cy="73104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Совершенствование транспортной доступности объектов притяжения пассажирских потоков внутри и за пределами территории городского поселения, за счет внедрения новых маршрутов пассажирского транспорта, организации транспортно-пересадочных узлов, внедрения систем диспетчеризации и информирования пассажиров, создание беспрепятственного передвижения </a:t>
            </a:r>
            <a:r>
              <a:rPr lang="ru-RU" sz="907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пассажиров. </a:t>
            </a:r>
            <a:endParaRPr lang="ru-RU" sz="907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37566" y="3612107"/>
            <a:ext cx="2417001" cy="539707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Задача 3 Оптимизация парковочного пространства</a:t>
            </a: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378579" y="3606000"/>
            <a:ext cx="5617894" cy="544877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Устранение имеющегося дефицита парковочных площадей в ближайшей </a:t>
            </a:r>
            <a:r>
              <a:rPr lang="ru-RU" sz="907" dirty="0" smtClean="0">
                <a:solidFill>
                  <a:schemeClr val="tx1"/>
                </a:solidFill>
                <a:latin typeface="Cambria" panose="02040503050406030204" pitchFamily="18" charset="0"/>
              </a:rPr>
              <a:t>перспективе до 2016 г.</a:t>
            </a:r>
            <a:endParaRPr lang="ru-RU" sz="907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837566" y="4222110"/>
            <a:ext cx="2417001" cy="7258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Задача 4 Совершенствований условий велосипедного и пешеходного движения</a:t>
            </a: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3376636" y="4210025"/>
            <a:ext cx="5617894" cy="73104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Разработанная велосипедная инфраструктура предназначена как для рекреационных целей, так и для востребованного спроса на передвижение в других целях (общая протяженность 62,5км)</a:t>
            </a:r>
          </a:p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Обеспечение беспрепятственного  перемещения пешеходных потоков.</a:t>
            </a:r>
          </a:p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Снижение количества ДТП с участием пешеходов и тяжести их последствий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837566" y="5023504"/>
            <a:ext cx="2417001" cy="72587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b="1" dirty="0">
                <a:solidFill>
                  <a:schemeClr val="tx1"/>
                </a:solidFill>
                <a:latin typeface="Cambria" panose="02040503050406030204" pitchFamily="18" charset="0"/>
              </a:rPr>
              <a:t>Задача 5 Повышение уровня безопасности  дорожного движения</a:t>
            </a:r>
            <a:endParaRPr lang="ru-RU" sz="1422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3396147" y="5018333"/>
            <a:ext cx="5617894" cy="731043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FF6E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Снижение  социального риска на </a:t>
            </a:r>
            <a:r>
              <a:rPr lang="ru-RU" sz="907" dirty="0" smtClean="0">
                <a:solidFill>
                  <a:schemeClr val="tx1"/>
                </a:solidFill>
                <a:latin typeface="Cambria" panose="02040503050406030204" pitchFamily="18" charset="0"/>
              </a:rPr>
              <a:t>56%</a:t>
            </a:r>
            <a:r>
              <a:rPr lang="en-US" sz="907" dirty="0" smtClean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ru-RU" sz="907" dirty="0" smtClean="0">
                <a:solidFill>
                  <a:schemeClr val="tx1"/>
                </a:solidFill>
                <a:latin typeface="Cambria" panose="02040503050406030204" pitchFamily="18" charset="0"/>
              </a:rPr>
              <a:t>до 2018г </a:t>
            </a:r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при реализации комплекса предлагаемых мероприятий.</a:t>
            </a:r>
          </a:p>
          <a:p>
            <a:r>
              <a:rPr lang="ru-RU" sz="907" dirty="0">
                <a:solidFill>
                  <a:schemeClr val="tx1"/>
                </a:solidFill>
                <a:latin typeface="Cambria" panose="02040503050406030204" pitchFamily="18" charset="0"/>
              </a:rPr>
              <a:t>Ликвидация имеющихся мест концентрации ДТП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075155" y="458883"/>
            <a:ext cx="8037721" cy="402476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Выводы и результаты введения КСОДД</a:t>
            </a:r>
          </a:p>
        </p:txBody>
      </p:sp>
      <p:pic>
        <p:nvPicPr>
          <p:cNvPr id="18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43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58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08127354"/>
              </p:ext>
            </p:extLst>
          </p:nvPr>
        </p:nvGraphicFramePr>
        <p:xfrm>
          <a:off x="1122363" y="906463"/>
          <a:ext cx="8101012" cy="55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60" name="Лист" r:id="rId4" imgW="11430135" imgH="7486560" progId="Excel.Sheet.12">
                  <p:embed/>
                </p:oleObj>
              </mc:Choice>
              <mc:Fallback>
                <p:oleObj name="Лист" r:id="rId4" imgW="11430135" imgH="74865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22363" y="906463"/>
                        <a:ext cx="8101012" cy="558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-8342"/>
            <a:ext cx="9906000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КСОДД</a:t>
            </a:r>
          </a:p>
        </p:txBody>
      </p:sp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44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75155" y="458883"/>
            <a:ext cx="8037721" cy="402476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Целевые показатели и индикаторы</a:t>
            </a:r>
          </a:p>
        </p:txBody>
      </p:sp>
    </p:spTree>
    <p:extLst>
      <p:ext uri="{BB962C8B-B14F-4D97-AF65-F5344CB8AC3E}">
        <p14:creationId xmlns:p14="http://schemas.microsoft.com/office/powerpoint/2010/main" val="275307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628838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-8342"/>
            <a:ext cx="9906000" cy="406452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26" b="1" spc="294" dirty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КСОДД</a:t>
            </a:r>
          </a:p>
        </p:txBody>
      </p:sp>
      <p:sp>
        <p:nvSpPr>
          <p:cNvPr id="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45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155" y="458883"/>
            <a:ext cx="8037721" cy="402476"/>
          </a:xfrm>
          <a:prstGeom prst="rect">
            <a:avLst/>
          </a:prstGeom>
        </p:spPr>
        <p:txBody>
          <a:bodyPr wrap="square" lIns="93784" tIns="46892" rIns="93784" bIns="46892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Оценочные данные по финансированию</a:t>
            </a:r>
          </a:p>
        </p:txBody>
      </p:sp>
      <p:sp>
        <p:nvSpPr>
          <p:cNvPr id="2" name="Rectangle 48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042807"/>
              </p:ext>
            </p:extLst>
          </p:nvPr>
        </p:nvGraphicFramePr>
        <p:xfrm>
          <a:off x="404812" y="1124744"/>
          <a:ext cx="9096375" cy="500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88" name="Лист" r:id="rId5" imgW="8001068" imgH="4886460" progId="Excel.Sheet.12">
                  <p:embed/>
                </p:oleObj>
              </mc:Choice>
              <mc:Fallback>
                <p:oleObj name="Лист" r:id="rId5" imgW="8001068" imgH="4886460" progId="Excel.Sheet.12">
                  <p:embed/>
                  <p:pic>
                    <p:nvPicPr>
                      <p:cNvPr id="0" name="Object 4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812" y="1124744"/>
                        <a:ext cx="9096375" cy="5000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55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9849886"/>
              </p:ext>
            </p:extLst>
          </p:nvPr>
        </p:nvGraphicFramePr>
        <p:xfrm>
          <a:off x="303471" y="908720"/>
          <a:ext cx="4001459" cy="5661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1" name="Acrobat Document" r:id="rId3" imgW="8019977" imgH="11344050" progId="AcroExch.Document.7">
                  <p:embed/>
                </p:oleObj>
              </mc:Choice>
              <mc:Fallback>
                <p:oleObj name="Acrobat Document" r:id="rId3" imgW="8019977" imgH="1134405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3471" y="908720"/>
                        <a:ext cx="4001459" cy="5661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5075000" y="4960591"/>
            <a:ext cx="44939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Cambria" panose="02040503050406030204" pitchFamily="18" charset="0"/>
              </a:rPr>
              <a:t>Прогнозируемый рост численности населения за период планирования</a:t>
            </a:r>
          </a:p>
          <a:p>
            <a:pPr algn="ctr"/>
            <a:r>
              <a:rPr lang="ru-RU" sz="1600" dirty="0" smtClean="0">
                <a:latin typeface="Cambria" panose="02040503050406030204" pitchFamily="18" charset="0"/>
              </a:rPr>
              <a:t>К 2020 г-на 5800 чел (на 6%)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algn="ctr"/>
            <a:r>
              <a:rPr lang="ru-RU" sz="1600" dirty="0" smtClean="0">
                <a:latin typeface="Cambria" panose="02040503050406030204" pitchFamily="18" charset="0"/>
              </a:rPr>
              <a:t>К 2025 г-14800 чел (на 16%)</a:t>
            </a:r>
            <a:endParaRPr lang="en-US" sz="1600" dirty="0" smtClean="0">
              <a:latin typeface="Cambria" panose="02040503050406030204" pitchFamily="18" charset="0"/>
            </a:endParaRPr>
          </a:p>
          <a:p>
            <a:pPr algn="ctr"/>
            <a:r>
              <a:rPr lang="ru-RU" sz="1600" dirty="0">
                <a:latin typeface="Cambria" panose="02040503050406030204" pitchFamily="18" charset="0"/>
              </a:rPr>
              <a:t>К </a:t>
            </a:r>
            <a:r>
              <a:rPr lang="ru-RU" sz="1600" dirty="0" smtClean="0">
                <a:latin typeface="Cambria" panose="02040503050406030204" pitchFamily="18" charset="0"/>
              </a:rPr>
              <a:t>20</a:t>
            </a:r>
            <a:r>
              <a:rPr lang="en-US" sz="1600" dirty="0" smtClean="0">
                <a:latin typeface="Cambria" panose="02040503050406030204" pitchFamily="18" charset="0"/>
              </a:rPr>
              <a:t>3</a:t>
            </a:r>
            <a:r>
              <a:rPr lang="ru-RU" sz="1600" dirty="0" smtClean="0">
                <a:latin typeface="Cambria" panose="02040503050406030204" pitchFamily="18" charset="0"/>
              </a:rPr>
              <a:t>5 г-</a:t>
            </a:r>
            <a:r>
              <a:rPr lang="en-US" sz="1600" dirty="0" smtClean="0">
                <a:latin typeface="Cambria" panose="02040503050406030204" pitchFamily="18" charset="0"/>
              </a:rPr>
              <a:t>29</a:t>
            </a:r>
            <a:r>
              <a:rPr lang="ru-RU" sz="1600" dirty="0" smtClean="0">
                <a:latin typeface="Cambria" panose="02040503050406030204" pitchFamily="18" charset="0"/>
              </a:rPr>
              <a:t>800 </a:t>
            </a:r>
            <a:r>
              <a:rPr lang="ru-RU" sz="1600" dirty="0">
                <a:latin typeface="Cambria" panose="02040503050406030204" pitchFamily="18" charset="0"/>
              </a:rPr>
              <a:t>чел (на </a:t>
            </a:r>
            <a:r>
              <a:rPr lang="en-US" sz="1600" dirty="0" smtClean="0">
                <a:latin typeface="Cambria" panose="02040503050406030204" pitchFamily="18" charset="0"/>
              </a:rPr>
              <a:t>31</a:t>
            </a:r>
            <a:r>
              <a:rPr lang="ru-RU" sz="1600" dirty="0" smtClean="0">
                <a:latin typeface="Cambria" panose="02040503050406030204" pitchFamily="18" charset="0"/>
              </a:rPr>
              <a:t>%)</a:t>
            </a:r>
            <a:endParaRPr lang="en-US" sz="1600" dirty="0">
              <a:latin typeface="Cambria" panose="02040503050406030204" pitchFamily="18" charset="0"/>
            </a:endParaRPr>
          </a:p>
          <a:p>
            <a:pPr algn="ctr"/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6219" y="1025442"/>
            <a:ext cx="5390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Изменение численности населения, количества рабочих мест (согласно стратегии социально-экономического развития городского поселения Воскресенск</a:t>
            </a:r>
            <a:r>
              <a:rPr lang="en-US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latin typeface="Cambria" panose="02040503050406030204" pitchFamily="18" charset="0"/>
              </a:rPr>
              <a:t>до 2020 года и на период до 20</a:t>
            </a:r>
            <a:r>
              <a:rPr lang="en-US" sz="1600" dirty="0">
                <a:latin typeface="Cambria" panose="02040503050406030204" pitchFamily="18" charset="0"/>
              </a:rPr>
              <a:t>2</a:t>
            </a:r>
            <a:r>
              <a:rPr lang="ru-RU" sz="1600" dirty="0" smtClean="0">
                <a:latin typeface="Cambria" panose="02040503050406030204" pitchFamily="18" charset="0"/>
              </a:rPr>
              <a:t>5 года от </a:t>
            </a:r>
            <a:r>
              <a:rPr lang="ru-RU" sz="1600" u="sng" dirty="0">
                <a:latin typeface="Cambria" panose="02040503050406030204" pitchFamily="18" charset="0"/>
              </a:rPr>
              <a:t>26.06.2014 </a:t>
            </a:r>
            <a:r>
              <a:rPr lang="ru-RU" sz="1600" dirty="0" smtClean="0">
                <a:latin typeface="Cambria" panose="02040503050406030204" pitchFamily="18" charset="0"/>
              </a:rPr>
              <a:t>)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76738" y="2924948"/>
            <a:ext cx="18494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Егорьевский </a:t>
            </a:r>
            <a:r>
              <a:rPr lang="ru-RU" sz="1600" dirty="0"/>
              <a:t>район</a:t>
            </a:r>
          </a:p>
          <a:p>
            <a:endParaRPr lang="ru-RU" sz="10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 flipV="1">
            <a:off x="2346862" y="1986649"/>
            <a:ext cx="263369" cy="360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011372" y="3243171"/>
            <a:ext cx="4320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2216698" y="5336734"/>
            <a:ext cx="19442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Коломенский район</a:t>
            </a:r>
            <a:endParaRPr lang="ru-RU" sz="16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144688" y="5270629"/>
            <a:ext cx="0" cy="4571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286598" y="2365014"/>
            <a:ext cx="236481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Орехово-Зуевский </a:t>
            </a:r>
            <a:r>
              <a:rPr lang="ru-RU" sz="1600" dirty="0"/>
              <a:t>район</a:t>
            </a:r>
          </a:p>
          <a:p>
            <a:endParaRPr lang="ru-RU" sz="1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48546" y="432218"/>
            <a:ext cx="8208911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Демографические сведения о городском поселении Воскресенск 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Номер слайда 1"/>
          <p:cNvSpPr txBox="1">
            <a:spLocks/>
          </p:cNvSpPr>
          <p:nvPr/>
        </p:nvSpPr>
        <p:spPr>
          <a:xfrm>
            <a:off x="7594600" y="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" y="386614"/>
            <a:ext cx="888526" cy="496654"/>
          </a:xfrm>
          <a:prstGeom prst="rect">
            <a:avLst/>
          </a:prstGeom>
        </p:spPr>
      </p:pic>
      <p:pic>
        <p:nvPicPr>
          <p:cNvPr id="25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5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4873040"/>
              </p:ext>
            </p:extLst>
          </p:nvPr>
        </p:nvGraphicFramePr>
        <p:xfrm>
          <a:off x="4654387" y="2346687"/>
          <a:ext cx="4572000" cy="2714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676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Z:\object\Съезды 2012\40. Воскресенск. СИП\3.08.15\PDF\Миграция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6" y="622588"/>
            <a:ext cx="4320480" cy="611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48546" y="401003"/>
            <a:ext cx="8208911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Труд и миграция населения городского поселения Воскресенск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C:\Users\elitvin\Desktop\on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71"/>
          <a:stretch/>
        </p:blipFill>
        <p:spPr bwMode="auto">
          <a:xfrm>
            <a:off x="231056" y="472015"/>
            <a:ext cx="718962" cy="4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008122" y="4383742"/>
            <a:ext cx="6781036" cy="2357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8546" y="401003"/>
            <a:ext cx="8208911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Труд и миграция населения городского поселения Воскресенск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1394738624"/>
              </p:ext>
            </p:extLst>
          </p:nvPr>
        </p:nvGraphicFramePr>
        <p:xfrm>
          <a:off x="3008122" y="4797152"/>
          <a:ext cx="7125334" cy="2343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6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008122" y="4293067"/>
            <a:ext cx="6781034" cy="584775"/>
          </a:xfrm>
          <a:prstGeom prst="rect">
            <a:avLst/>
          </a:prstGeom>
          <a:solidFill>
            <a:srgbClr val="FF6E3D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ru-RU"/>
            </a:defPPr>
            <a:lvl1pPr marL="0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21387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42774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64161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85547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06935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128322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649709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171096" algn="l" defTabSz="1042774" rtl="0" eaLnBrk="1" latinLnBrk="0" hangingPunct="1">
              <a:defRPr sz="2069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latin typeface="Cambria" panose="02040503050406030204" pitchFamily="18" charset="0"/>
              </a:rPr>
              <a:t> </a:t>
            </a:r>
            <a:r>
              <a:rPr lang="ru-RU" sz="1600" dirty="0" smtClean="0">
                <a:latin typeface="Cambria" panose="02040503050406030204" pitchFamily="18" charset="0"/>
              </a:rPr>
              <a:t>Распределение транспортных корреспонденций по видам транспорта</a:t>
            </a:r>
            <a:r>
              <a:rPr lang="en-US" sz="1600" dirty="0" smtClean="0">
                <a:latin typeface="Cambria" panose="02040503050406030204" pitchFamily="18" charset="0"/>
              </a:rPr>
              <a:t> (2015</a:t>
            </a:r>
            <a:r>
              <a:rPr lang="ru-RU" sz="1600" dirty="0" smtClean="0">
                <a:latin typeface="Cambria" panose="02040503050406030204" pitchFamily="18" charset="0"/>
              </a:rPr>
              <a:t>г)</a:t>
            </a:r>
            <a:endParaRPr lang="ru-RU" sz="1600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2827658" y="2394022"/>
            <a:ext cx="576064" cy="760154"/>
          </a:xfrm>
          <a:prstGeom prst="straightConnector1">
            <a:avLst/>
          </a:prstGeom>
          <a:ln w="25400"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2270046" y="3687327"/>
            <a:ext cx="825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1,4 </a:t>
            </a:r>
            <a:r>
              <a:rPr lang="ru-RU" sz="1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тыс.чел</a:t>
            </a:r>
            <a:endParaRPr lang="ru-RU" sz="1000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 defTabSz="914400"/>
            <a:r>
              <a:rPr lang="en-US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3,7</a:t>
            </a:r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%</a:t>
            </a:r>
            <a:endParaRPr lang="ru-RU" sz="1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cxnSp>
        <p:nvCxnSpPr>
          <p:cNvPr id="28" name="Прямая со стрелкой 27"/>
          <p:cNvCxnSpPr>
            <a:endCxn id="25" idx="0"/>
          </p:cNvCxnSpPr>
          <p:nvPr/>
        </p:nvCxnSpPr>
        <p:spPr>
          <a:xfrm flipH="1">
            <a:off x="2682980" y="3376330"/>
            <a:ext cx="216686" cy="310997"/>
          </a:xfrm>
          <a:prstGeom prst="straightConnector1">
            <a:avLst/>
          </a:prstGeom>
          <a:ln w="25400"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 flipV="1">
            <a:off x="2179585" y="2357572"/>
            <a:ext cx="589786" cy="749880"/>
          </a:xfrm>
          <a:prstGeom prst="straightConnector1">
            <a:avLst/>
          </a:prstGeom>
          <a:ln w="25400"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2935077" y="3016290"/>
            <a:ext cx="649771" cy="107572"/>
          </a:xfrm>
          <a:prstGeom prst="straightConnector1">
            <a:avLst/>
          </a:prstGeom>
          <a:ln w="25400"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3380333" y="2757786"/>
            <a:ext cx="851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0,4 </a:t>
            </a:r>
            <a:r>
              <a:rPr lang="ru-RU" sz="1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тыс.чел</a:t>
            </a:r>
            <a:r>
              <a:rPr lang="ru-RU" sz="1000" dirty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1,1%</a:t>
            </a:r>
            <a:endParaRPr lang="ru-RU" sz="1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92636" y="3983632"/>
            <a:ext cx="7649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&lt;</a:t>
            </a:r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0,35 тыс.</a:t>
            </a:r>
          </a:p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чел.</a:t>
            </a:r>
            <a:r>
              <a:rPr lang="en-US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&lt;</a:t>
            </a:r>
            <a:r>
              <a:rPr lang="ru-RU" sz="1000" dirty="0">
                <a:solidFill>
                  <a:srgbClr val="0070C0"/>
                </a:solidFill>
                <a:latin typeface="Cambria" panose="02040503050406030204" pitchFamily="18" charset="0"/>
              </a:rPr>
              <a:t>1%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H="1" flipV="1">
            <a:off x="883442" y="1848193"/>
            <a:ext cx="1799538" cy="1218813"/>
          </a:xfrm>
          <a:prstGeom prst="straightConnector1">
            <a:avLst/>
          </a:prstGeom>
          <a:ln w="25400"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 42"/>
          <p:cNvSpPr/>
          <p:nvPr/>
        </p:nvSpPr>
        <p:spPr>
          <a:xfrm>
            <a:off x="366769" y="1504122"/>
            <a:ext cx="8258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3,8 </a:t>
            </a:r>
            <a:r>
              <a:rPr lang="ru-RU" sz="1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тыс.чел</a:t>
            </a:r>
            <a:endParaRPr lang="ru-RU" sz="1000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10,1%</a:t>
            </a:r>
            <a:endParaRPr lang="ru-RU" sz="1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cxnSp>
        <p:nvCxnSpPr>
          <p:cNvPr id="84" name="Прямая со стрелкой 83"/>
          <p:cNvCxnSpPr/>
          <p:nvPr/>
        </p:nvCxnSpPr>
        <p:spPr>
          <a:xfrm flipH="1">
            <a:off x="1783211" y="3276262"/>
            <a:ext cx="1051557" cy="611120"/>
          </a:xfrm>
          <a:prstGeom prst="straightConnector1">
            <a:avLst/>
          </a:prstGeom>
          <a:ln w="25400"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/>
          <p:cNvSpPr/>
          <p:nvPr/>
        </p:nvSpPr>
        <p:spPr>
          <a:xfrm>
            <a:off x="2979440" y="2008410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US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&lt;</a:t>
            </a:r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0,35 </a:t>
            </a:r>
            <a:r>
              <a:rPr lang="ru-RU" sz="1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тыс.чел</a:t>
            </a:r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.</a:t>
            </a:r>
          </a:p>
          <a:p>
            <a:pPr algn="ctr" defTabSz="914400"/>
            <a:r>
              <a:rPr lang="en-US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&lt;</a:t>
            </a:r>
            <a:r>
              <a:rPr lang="ru-RU" sz="1000" dirty="0">
                <a:solidFill>
                  <a:srgbClr val="0070C0"/>
                </a:solidFill>
                <a:latin typeface="Cambria" panose="02040503050406030204" pitchFamily="18" charset="0"/>
              </a:rPr>
              <a:t>1%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1629656" y="2057273"/>
            <a:ext cx="8258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1,4 </a:t>
            </a:r>
            <a:r>
              <a:rPr lang="ru-RU" sz="1000" dirty="0" err="1" smtClean="0">
                <a:solidFill>
                  <a:srgbClr val="0070C0"/>
                </a:solidFill>
                <a:latin typeface="Cambria" panose="02040503050406030204" pitchFamily="18" charset="0"/>
              </a:rPr>
              <a:t>тыс.чел</a:t>
            </a:r>
            <a:endParaRPr lang="ru-RU" sz="1000" dirty="0" smtClean="0">
              <a:solidFill>
                <a:srgbClr val="0070C0"/>
              </a:solidFill>
              <a:latin typeface="Cambria" panose="02040503050406030204" pitchFamily="18" charset="0"/>
            </a:endParaRPr>
          </a:p>
          <a:p>
            <a:pPr algn="ctr" defTabSz="914400"/>
            <a:r>
              <a:rPr lang="en-US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3,7</a:t>
            </a:r>
            <a:r>
              <a:rPr lang="ru-RU" sz="1000" dirty="0" smtClean="0">
                <a:solidFill>
                  <a:srgbClr val="0070C0"/>
                </a:solidFill>
                <a:latin typeface="Cambria" panose="02040503050406030204" pitchFamily="18" charset="0"/>
              </a:rPr>
              <a:t>%</a:t>
            </a:r>
            <a:endParaRPr lang="ru-RU" sz="1000" dirty="0">
              <a:solidFill>
                <a:srgbClr val="0070C0"/>
              </a:solidFill>
              <a:latin typeface="Cambria" panose="02040503050406030204" pitchFamily="18" charset="0"/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4649756" y="799819"/>
            <a:ext cx="5222625" cy="3785636"/>
          </a:xfrm>
          <a:prstGeom prst="rect">
            <a:avLst/>
          </a:prstGeom>
        </p:spPr>
        <p:txBody>
          <a:bodyPr wrap="square" lIns="91423" tIns="45712" rIns="91423" bIns="45712">
            <a:spAutoFit/>
          </a:bodyPr>
          <a:lstStyle/>
          <a:p>
            <a:pPr algn="just"/>
            <a:r>
              <a:rPr lang="ru-RU" sz="1600" dirty="0">
                <a:latin typeface="Cambria" panose="02040503050406030204" pitchFamily="18" charset="0"/>
              </a:rPr>
              <a:t>Численность населения в 2015 г.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95,2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тыс.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чел.</a:t>
            </a:r>
          </a:p>
          <a:p>
            <a:pPr algn="just"/>
            <a:endParaRPr lang="ru-RU" sz="1600" dirty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Трудовые </a:t>
            </a:r>
            <a:r>
              <a:rPr lang="ru-RU" sz="1600" dirty="0">
                <a:latin typeface="Cambria" panose="02040503050406030204" pitchFamily="18" charset="0"/>
              </a:rPr>
              <a:t>ресурсы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52,2 тыс. чел</a:t>
            </a:r>
            <a:endParaRPr lang="ru-RU" sz="1600" dirty="0">
              <a:solidFill>
                <a:srgbClr val="FF7D25"/>
              </a:solidFill>
              <a:latin typeface="Cambria" panose="02040503050406030204" pitchFamily="18" charset="0"/>
            </a:endParaRPr>
          </a:p>
          <a:p>
            <a:pPr algn="just"/>
            <a:endParaRPr lang="ru-RU" sz="160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Численность </a:t>
            </a:r>
            <a:r>
              <a:rPr lang="ru-RU" sz="1600" dirty="0">
                <a:latin typeface="Cambria" panose="02040503050406030204" pitchFamily="18" charset="0"/>
              </a:rPr>
              <a:t>граждан, </a:t>
            </a:r>
            <a:r>
              <a:rPr lang="ru-RU" sz="1600" dirty="0" smtClean="0">
                <a:latin typeface="Cambria" panose="02040503050406030204" pitchFamily="18" charset="0"/>
              </a:rPr>
              <a:t>приезжающих на работу: 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</a:rPr>
              <a:t>на территорию ГП Воскресенск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24,1 </a:t>
            </a:r>
            <a:r>
              <a:rPr lang="ru-RU" sz="1600" dirty="0" err="1">
                <a:solidFill>
                  <a:srgbClr val="FF7D25"/>
                </a:solidFill>
                <a:latin typeface="Cambria" panose="02040503050406030204" pitchFamily="18" charset="0"/>
              </a:rPr>
              <a:t>тыс.чел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.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64,1%</a:t>
            </a:r>
          </a:p>
          <a:p>
            <a:pPr marL="285750" indent="-285750" algn="just">
              <a:buFontTx/>
              <a:buChar char="-"/>
            </a:pPr>
            <a:r>
              <a:rPr lang="ru-RU" sz="1600" dirty="0" smtClean="0">
                <a:latin typeface="Cambria" panose="02040503050406030204" pitchFamily="18" charset="0"/>
              </a:rPr>
              <a:t>на территорию Воскресенского района</a:t>
            </a: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(без учета ГП Воскресенск)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4,9 </a:t>
            </a:r>
            <a:r>
              <a:rPr lang="ru-RU" sz="1600" dirty="0" err="1">
                <a:solidFill>
                  <a:srgbClr val="FF7D25"/>
                </a:solidFill>
                <a:latin typeface="Cambria" panose="02040503050406030204" pitchFamily="18" charset="0"/>
              </a:rPr>
              <a:t>тыс.чел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. </a:t>
            </a:r>
            <a:r>
              <a:rPr lang="en-US" sz="1600" dirty="0">
                <a:solidFill>
                  <a:srgbClr val="FF7D25"/>
                </a:solidFill>
                <a:latin typeface="Cambria" panose="02040503050406030204" pitchFamily="18" charset="0"/>
              </a:rPr>
              <a:t>13,1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%</a:t>
            </a:r>
          </a:p>
          <a:p>
            <a:pPr algn="just"/>
            <a:endParaRPr lang="ru-RU" sz="160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Численность </a:t>
            </a:r>
            <a:r>
              <a:rPr lang="ru-RU" sz="1600" dirty="0">
                <a:latin typeface="Cambria" panose="02040503050406030204" pitchFamily="18" charset="0"/>
              </a:rPr>
              <a:t>граждан, приезжающих </a:t>
            </a:r>
            <a:r>
              <a:rPr lang="ru-RU" sz="1600" dirty="0" smtClean="0">
                <a:latin typeface="Cambria" panose="02040503050406030204" pitchFamily="18" charset="0"/>
              </a:rPr>
              <a:t>на </a:t>
            </a:r>
            <a:r>
              <a:rPr lang="ru-RU" sz="1600" dirty="0">
                <a:latin typeface="Cambria" panose="02040503050406030204" pitchFamily="18" charset="0"/>
              </a:rPr>
              <a:t>работу </a:t>
            </a:r>
            <a:r>
              <a:rPr lang="ru-RU" sz="1600" dirty="0" smtClean="0">
                <a:latin typeface="Cambria" panose="02040503050406030204" pitchFamily="18" charset="0"/>
              </a:rPr>
              <a:t> из </a:t>
            </a:r>
            <a:r>
              <a:rPr lang="ru-RU" sz="1600" dirty="0">
                <a:latin typeface="Cambria" panose="02040503050406030204" pitchFamily="18" charset="0"/>
              </a:rPr>
              <a:t>Воскресенского района (исключая ГП Воскресенск</a:t>
            </a:r>
            <a:r>
              <a:rPr lang="ru-RU" sz="1600" dirty="0" smtClean="0">
                <a:latin typeface="Cambria" panose="02040503050406030204" pitchFamily="18" charset="0"/>
              </a:rPr>
              <a:t>) 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8,1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тыс. чел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.</a:t>
            </a:r>
          </a:p>
          <a:p>
            <a:pPr algn="just"/>
            <a:endParaRPr lang="ru-RU" sz="1600" dirty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Численность граждан, </a:t>
            </a:r>
            <a:r>
              <a:rPr lang="ru-RU" sz="1600" dirty="0">
                <a:latin typeface="Cambria" panose="02040503050406030204" pitchFamily="18" charset="0"/>
              </a:rPr>
              <a:t>занятых в </a:t>
            </a:r>
            <a:r>
              <a:rPr lang="ru-RU" sz="1600" dirty="0" smtClean="0">
                <a:latin typeface="Cambria" panose="02040503050406030204" pitchFamily="18" charset="0"/>
              </a:rPr>
              <a:t>экономике</a:t>
            </a:r>
            <a:r>
              <a:rPr lang="en-US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45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тыс.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чел.</a:t>
            </a:r>
            <a:endParaRPr lang="ru-RU" sz="1600" dirty="0">
              <a:solidFill>
                <a:srgbClr val="FF7D25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9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48546" y="401003"/>
            <a:ext cx="8208911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Распределение объектов притяжения на территории 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774227"/>
              </p:ext>
            </p:extLst>
          </p:nvPr>
        </p:nvGraphicFramePr>
        <p:xfrm>
          <a:off x="4664967" y="1539811"/>
          <a:ext cx="5159405" cy="4815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648073"/>
                <a:gridCol w="2261464"/>
                <a:gridCol w="1338936"/>
                <a:gridCol w="91093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№ на схеме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Наименование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Адрес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Кол-во рабочих мест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ОАО «Воскресенские минеральные удобрения»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ул.Заводская,1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1415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2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ООО «ВЗМ»</a:t>
                      </a:r>
                      <a:endParaRPr lang="en-US" sz="1400" b="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«Воскресенский завод МАШИНОСТРОИТЕЛЬ»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ул. ГАРАЖНАЯ, д. 1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516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ФЛ ОАО «ЛАФАРЖ ЦЕМЕНТ» («ВОСКРЕСЕНСКЦЕМЕНТ»)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ул. ГИГАНТА, д. 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573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4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ЗАО «ВТС»</a:t>
                      </a:r>
                      <a:endParaRPr lang="en-US" sz="1400" b="0" dirty="0" smtClean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(«Воскресенские тепловые сети»)</a:t>
                      </a:r>
                      <a:endParaRPr lang="ru-RU" sz="1400" b="0" kern="12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ул.Заводская,1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Cambria" panose="02040503050406030204" pitchFamily="18" charset="0"/>
                        </a:rPr>
                        <a:t>768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D2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ЗАО «ВДСК»</a:t>
                      </a:r>
                    </a:p>
                    <a:p>
                      <a:pPr algn="l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(«Воскресенский домостроительный комбинат»)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ул. Московская, д. 41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668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C8F"/>
                    </a:solidFill>
                  </a:tcPr>
                </a:tc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5097018" y="1123609"/>
            <a:ext cx="4536503" cy="404494"/>
          </a:xfrm>
          <a:prstGeom prst="rect">
            <a:avLst/>
          </a:prstGeom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Наиболее значимые предприятия:</a:t>
            </a:r>
            <a:endParaRPr lang="ru-RU" sz="2000" b="1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7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 descr="Z:\object\Съезды 2012\40. Воскресенск. СИП\3.08.15\Фото и схемы\Для слайдов\Воскресенский район 26.08-Model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4" y="741546"/>
            <a:ext cx="4065387" cy="575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9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21" name="Picture 133" descr="Z:\object\Съезды 2012\40. Воскресенск. СИП\3.08.15\Для слайдов\16 шрифт\Автомобильные дорог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1" y="1105449"/>
            <a:ext cx="4031623" cy="541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20952" y="1052744"/>
            <a:ext cx="5262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1800" dirty="0"/>
              <a:t> </a:t>
            </a:r>
            <a:endParaRPr lang="ru-RU" sz="1800" b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67546" y="1070635"/>
            <a:ext cx="5241033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Cambria" panose="02040503050406030204" pitchFamily="18" charset="0"/>
              </a:rPr>
              <a:t>   </a:t>
            </a:r>
          </a:p>
          <a:p>
            <a:r>
              <a:rPr lang="ru-RU" sz="1600" dirty="0">
                <a:latin typeface="Cambria" panose="02040503050406030204" pitchFamily="18" charset="0"/>
              </a:rPr>
              <a:t>	</a:t>
            </a:r>
            <a:r>
              <a:rPr lang="ru-RU" sz="1600" dirty="0" smtClean="0">
                <a:latin typeface="Cambria" panose="02040503050406030204" pitchFamily="18" charset="0"/>
              </a:rPr>
              <a:t>Протяженность автомобильных дорог                   </a:t>
            </a:r>
            <a:r>
              <a:rPr lang="ru-RU" sz="1600" dirty="0">
                <a:latin typeface="Cambria" panose="02040503050406030204" pitchFamily="18" charset="0"/>
              </a:rPr>
              <a:t>	</a:t>
            </a:r>
            <a:r>
              <a:rPr lang="ru-RU" sz="1600" dirty="0" smtClean="0">
                <a:latin typeface="Cambria" panose="02040503050406030204" pitchFamily="18" charset="0"/>
              </a:rPr>
              <a:t>общего </a:t>
            </a:r>
            <a:r>
              <a:rPr lang="ru-RU" sz="1600" dirty="0">
                <a:latin typeface="Cambria" panose="02040503050406030204" pitchFamily="18" charset="0"/>
              </a:rPr>
              <a:t>пользования на </a:t>
            </a:r>
            <a:r>
              <a:rPr lang="ru-RU" sz="1600" dirty="0" smtClean="0">
                <a:latin typeface="Cambria" panose="02040503050406030204" pitchFamily="18" charset="0"/>
              </a:rPr>
              <a:t>территории городского  поселения Воскресенск составляет </a:t>
            </a:r>
          </a:p>
          <a:p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257,91 км</a:t>
            </a:r>
            <a:r>
              <a:rPr lang="ru-RU" sz="1600" dirty="0" smtClean="0">
                <a:latin typeface="Cambria" panose="02040503050406030204" pitchFamily="18" charset="0"/>
              </a:rPr>
              <a:t>, в том числе: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8,51 км </a:t>
            </a:r>
            <a:r>
              <a:rPr lang="ru-RU" sz="1600" dirty="0">
                <a:latin typeface="Cambria" panose="02040503050406030204" pitchFamily="18" charset="0"/>
              </a:rPr>
              <a:t>автомобильных </a:t>
            </a:r>
            <a:r>
              <a:rPr lang="ru-RU" sz="1600" dirty="0" smtClean="0">
                <a:latin typeface="Cambria" panose="02040503050406030204" pitchFamily="18" charset="0"/>
              </a:rPr>
              <a:t>дорог федерального значения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53,1 км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 </a:t>
            </a:r>
            <a:r>
              <a:rPr lang="ru-RU" sz="1600" dirty="0">
                <a:latin typeface="Cambria" panose="02040503050406030204" pitchFamily="18" charset="0"/>
              </a:rPr>
              <a:t>автомобильных </a:t>
            </a:r>
            <a:r>
              <a:rPr lang="ru-RU" sz="1600" dirty="0" smtClean="0">
                <a:latin typeface="Cambria" panose="02040503050406030204" pitchFamily="18" charset="0"/>
              </a:rPr>
              <a:t>дорог регионального значения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196,3 км</a:t>
            </a:r>
            <a:r>
              <a:rPr lang="ru-RU" sz="1600" dirty="0" smtClean="0">
                <a:latin typeface="Cambria" panose="02040503050406030204" pitchFamily="18" charset="0"/>
              </a:rPr>
              <a:t> автомобильных дорог местного значения</a:t>
            </a:r>
          </a:p>
          <a:p>
            <a:endParaRPr lang="ru-RU" sz="1600" dirty="0" smtClean="0">
              <a:latin typeface="Cambria" panose="020405030504060302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</a:rPr>
              <a:t>   Плотность </a:t>
            </a:r>
            <a:r>
              <a:rPr lang="ru-RU" sz="1600" dirty="0">
                <a:latin typeface="Cambria" panose="02040503050406030204" pitchFamily="18" charset="0"/>
              </a:rPr>
              <a:t>сети автомобильных дорог общего пользования составляет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0,76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км/кв. км.</a:t>
            </a:r>
            <a:r>
              <a:rPr lang="ru-RU" sz="1600" dirty="0">
                <a:latin typeface="Cambria" panose="02040503050406030204" pitchFamily="18" charset="0"/>
              </a:rPr>
              <a:t> (0.41 км/кв. км</a:t>
            </a:r>
            <a:r>
              <a:rPr lang="ru-RU" sz="1600" dirty="0" smtClean="0">
                <a:latin typeface="Cambria" panose="02040503050406030204" pitchFamily="18" charset="0"/>
              </a:rPr>
              <a:t>. – минимум)</a:t>
            </a:r>
          </a:p>
          <a:p>
            <a:r>
              <a:rPr lang="ru-RU" sz="1600" dirty="0" smtClean="0">
                <a:latin typeface="Cambria" panose="02040503050406030204" pitchFamily="18" charset="0"/>
              </a:rPr>
              <a:t>   Плотность </a:t>
            </a:r>
            <a:r>
              <a:rPr lang="ru-RU" sz="1600" dirty="0">
                <a:latin typeface="Cambria" panose="02040503050406030204" pitchFamily="18" charset="0"/>
              </a:rPr>
              <a:t>магистральной </a:t>
            </a:r>
            <a:r>
              <a:rPr lang="ru-RU" sz="1600" dirty="0" smtClean="0">
                <a:latin typeface="Cambria" panose="02040503050406030204" pitchFamily="18" charset="0"/>
              </a:rPr>
              <a:t>сети города Воскресенска составляет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1,5 </a:t>
            </a:r>
            <a:r>
              <a:rPr lang="ru-RU" sz="1600" dirty="0">
                <a:solidFill>
                  <a:srgbClr val="FF7D25"/>
                </a:solidFill>
                <a:latin typeface="Cambria" panose="02040503050406030204" pitchFamily="18" charset="0"/>
              </a:rPr>
              <a:t>км/кв. км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. </a:t>
            </a:r>
            <a:r>
              <a:rPr lang="ru-RU" sz="1600" dirty="0" smtClean="0">
                <a:latin typeface="Cambria" panose="02040503050406030204" pitchFamily="18" charset="0"/>
              </a:rPr>
              <a:t>(</a:t>
            </a:r>
            <a:r>
              <a:rPr lang="ru-RU" sz="1600" dirty="0">
                <a:latin typeface="Cambria" panose="02040503050406030204" pitchFamily="18" charset="0"/>
              </a:rPr>
              <a:t>1,5–2,5 км/кв. км</a:t>
            </a:r>
            <a:r>
              <a:rPr lang="ru-RU" sz="1600" dirty="0" smtClean="0">
                <a:latin typeface="Cambria" panose="02040503050406030204" pitchFamily="18" charset="0"/>
              </a:rPr>
              <a:t>.-норма)</a:t>
            </a:r>
          </a:p>
          <a:p>
            <a:endParaRPr lang="ru-RU" sz="1600" dirty="0" smtClean="0">
              <a:latin typeface="Cambria" panose="02040503050406030204" pitchFamily="18" charset="0"/>
            </a:endParaRPr>
          </a:p>
          <a:p>
            <a:r>
              <a:rPr lang="ru-RU" sz="1600" dirty="0" smtClean="0">
                <a:latin typeface="Cambria" panose="02040503050406030204" pitchFamily="18" charset="0"/>
              </a:rPr>
              <a:t>   	</a:t>
            </a:r>
          </a:p>
          <a:p>
            <a:endParaRPr lang="ru-RU" sz="1600" dirty="0" smtClean="0">
              <a:latin typeface="Cambria" panose="02040503050406030204" pitchFamily="18" charset="0"/>
            </a:endParaRPr>
          </a:p>
          <a:p>
            <a:r>
              <a:rPr lang="ru-RU" sz="1600" dirty="0">
                <a:latin typeface="Cambria" panose="02040503050406030204" pitchFamily="18" charset="0"/>
              </a:rPr>
              <a:t>	</a:t>
            </a:r>
            <a:r>
              <a:rPr lang="ru-RU" sz="1600" dirty="0" smtClean="0">
                <a:latin typeface="Cambria" panose="02040503050406030204" pitchFamily="18" charset="0"/>
              </a:rPr>
              <a:t>Фактический уровень автомобилизации городского поселения Воскресенск составляет  </a:t>
            </a:r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298,3</a:t>
            </a:r>
            <a:r>
              <a:rPr lang="ru-RU" sz="1600" dirty="0" smtClean="0">
                <a:latin typeface="Cambria" panose="02040503050406030204" pitchFamily="18" charset="0"/>
              </a:rPr>
              <a:t> ТС на 1000 жителей, расчетный – </a:t>
            </a:r>
          </a:p>
          <a:p>
            <a:r>
              <a:rPr lang="ru-RU" sz="1600" dirty="0" smtClean="0">
                <a:solidFill>
                  <a:srgbClr val="FF7D25"/>
                </a:solidFill>
                <a:latin typeface="Cambria" panose="02040503050406030204" pitchFamily="18" charset="0"/>
              </a:rPr>
              <a:t>420</a:t>
            </a:r>
            <a:r>
              <a:rPr lang="ru-RU" sz="1600" dirty="0" smtClean="0">
                <a:latin typeface="Cambria" panose="02040503050406030204" pitchFamily="18" charset="0"/>
              </a:rPr>
              <a:t> ТС/1000 жителей</a:t>
            </a:r>
            <a:endParaRPr lang="ru-RU" sz="1600" dirty="0">
              <a:latin typeface="Cambria" panose="02040503050406030204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345313" y="1296176"/>
            <a:ext cx="0" cy="360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489329" y="1296176"/>
            <a:ext cx="317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8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64573" y="459076"/>
            <a:ext cx="8235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об объектах транспортной инфраструктуры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Автодорожная сеть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969" y="1105623"/>
            <a:ext cx="958553" cy="742869"/>
          </a:xfrm>
          <a:prstGeom prst="rect">
            <a:avLst/>
          </a:prstGeom>
          <a:noFill/>
        </p:spPr>
      </p:pic>
      <p:pic>
        <p:nvPicPr>
          <p:cNvPr id="16" name="Picture 2" descr="C:\Users\elitvin\Desktop\Общая папка с иконками\синяя автомобилизац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267" y="5229204"/>
            <a:ext cx="881281" cy="8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4850817" y="5157192"/>
            <a:ext cx="4602511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886804" y="3717032"/>
            <a:ext cx="4602511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8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52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Z:\object\Съезды 2012\40. Воскресенск. СИП\3.08.15\PDF\ЖД1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1112404"/>
            <a:ext cx="3884881" cy="549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20952" y="1052744"/>
            <a:ext cx="5262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800" dirty="0"/>
          </a:p>
          <a:p>
            <a:r>
              <a:rPr lang="ru-RU" sz="1800" dirty="0"/>
              <a:t> </a:t>
            </a:r>
            <a:endParaRPr lang="ru-RU" sz="1800" b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8466" y="1699071"/>
            <a:ext cx="49472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   Общая </a:t>
            </a:r>
            <a:r>
              <a:rPr lang="ru-RU" sz="1600" dirty="0">
                <a:latin typeface="Cambria" panose="02040503050406030204" pitchFamily="18" charset="0"/>
              </a:rPr>
              <a:t>протяженность магистральных линий железных дорог в границах городского поселения составляет 39,18 км. </a:t>
            </a:r>
            <a:endParaRPr lang="ru-RU" sz="160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  </a:t>
            </a:r>
          </a:p>
          <a:p>
            <a:pPr algn="just"/>
            <a:endParaRPr lang="ru-RU" sz="1600" dirty="0">
              <a:latin typeface="Cambria" panose="02040503050406030204" pitchFamily="18" charset="0"/>
            </a:endParaRPr>
          </a:p>
          <a:p>
            <a:pPr algn="just"/>
            <a:endParaRPr lang="ru-RU" sz="1600" dirty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    По </a:t>
            </a:r>
            <a:r>
              <a:rPr lang="ru-RU" sz="1600" dirty="0">
                <a:latin typeface="Cambria" panose="02040503050406030204" pitchFamily="18" charset="0"/>
              </a:rPr>
              <a:t>территории городского поселения </a:t>
            </a:r>
            <a:r>
              <a:rPr lang="ru-RU" sz="1600" dirty="0" smtClean="0">
                <a:latin typeface="Cambria" panose="02040503050406030204" pitchFamily="18" charset="0"/>
              </a:rPr>
              <a:t>проходит </a:t>
            </a:r>
            <a:r>
              <a:rPr lang="ru-RU" sz="1600" dirty="0">
                <a:latin typeface="Cambria" panose="02040503050406030204" pitchFamily="18" charset="0"/>
              </a:rPr>
              <a:t>линия  железнодорожной магистрали </a:t>
            </a:r>
            <a:r>
              <a:rPr lang="ru-RU" sz="1600" dirty="0">
                <a:solidFill>
                  <a:schemeClr val="tx2"/>
                </a:solidFill>
                <a:latin typeface="Cambria" panose="02040503050406030204" pitchFamily="18" charset="0"/>
              </a:rPr>
              <a:t>Москва </a:t>
            </a:r>
            <a:r>
              <a:rPr lang="ru-RU" sz="1600" dirty="0" smtClean="0">
                <a:solidFill>
                  <a:schemeClr val="tx2"/>
                </a:solidFill>
                <a:latin typeface="Cambria" panose="02040503050406030204" pitchFamily="18" charset="0"/>
              </a:rPr>
              <a:t>– Рязань </a:t>
            </a:r>
            <a:r>
              <a:rPr lang="ru-RU" sz="1600" dirty="0">
                <a:latin typeface="Cambria" panose="02040503050406030204" pitchFamily="18" charset="0"/>
              </a:rPr>
              <a:t>(12,6 км </a:t>
            </a:r>
            <a:r>
              <a:rPr lang="ru-RU" sz="1600" dirty="0" smtClean="0">
                <a:latin typeface="Cambria" panose="02040503050406030204" pitchFamily="18" charset="0"/>
              </a:rPr>
              <a:t>пути) и 5 станций: «</a:t>
            </a:r>
            <a:r>
              <a:rPr lang="ru-RU" sz="1600" dirty="0" err="1" smtClean="0">
                <a:latin typeface="Cambria" panose="02040503050406030204" pitchFamily="18" charset="0"/>
              </a:rPr>
              <a:t>Трофимово</a:t>
            </a:r>
            <a:r>
              <a:rPr lang="ru-RU" sz="1600" dirty="0" smtClean="0">
                <a:latin typeface="Cambria" panose="02040503050406030204" pitchFamily="18" charset="0"/>
              </a:rPr>
              <a:t>», «Платформа 88 км</a:t>
            </a:r>
            <a:r>
              <a:rPr lang="ru-RU" sz="1600" dirty="0">
                <a:latin typeface="Cambria" panose="02040503050406030204" pitchFamily="18" charset="0"/>
              </a:rPr>
              <a:t>», «Воскресенск», «Шиферная», «Москворецкая» и «</a:t>
            </a:r>
            <a:r>
              <a:rPr lang="ru-RU" sz="1600" dirty="0" err="1">
                <a:latin typeface="Cambria" panose="02040503050406030204" pitchFamily="18" charset="0"/>
              </a:rPr>
              <a:t>Цемгигант</a:t>
            </a:r>
            <a:r>
              <a:rPr lang="ru-RU" sz="1600" dirty="0" smtClean="0">
                <a:latin typeface="Cambria" panose="02040503050406030204" pitchFamily="18" charset="0"/>
              </a:rPr>
              <a:t>». </a:t>
            </a:r>
          </a:p>
          <a:p>
            <a:pPr algn="just"/>
            <a:endParaRPr lang="ru-RU" sz="1600" dirty="0">
              <a:latin typeface="Cambria" panose="02040503050406030204" pitchFamily="18" charset="0"/>
            </a:endParaRPr>
          </a:p>
          <a:p>
            <a:pPr algn="just"/>
            <a:endParaRPr lang="ru-RU" sz="1600" dirty="0" smtClean="0">
              <a:latin typeface="Cambria" panose="02040503050406030204" pitchFamily="18" charset="0"/>
            </a:endParaRPr>
          </a:p>
          <a:p>
            <a:pPr algn="just"/>
            <a:endParaRPr lang="ru-RU" sz="1600" dirty="0" smtClean="0">
              <a:latin typeface="Cambria" panose="02040503050406030204" pitchFamily="18" charset="0"/>
            </a:endParaRPr>
          </a:p>
          <a:p>
            <a:pPr algn="just"/>
            <a:r>
              <a:rPr lang="ru-RU" sz="1600" dirty="0" smtClean="0">
                <a:latin typeface="Cambria" panose="02040503050406030204" pitchFamily="18" charset="0"/>
              </a:rPr>
              <a:t>     Также, </a:t>
            </a:r>
            <a:r>
              <a:rPr lang="ru-RU" sz="1600" dirty="0">
                <a:latin typeface="Cambria" panose="02040503050406030204" pitchFamily="18" charset="0"/>
              </a:rPr>
              <a:t>проходит </a:t>
            </a:r>
            <a:r>
              <a:rPr lang="ru-RU" sz="1600" dirty="0" smtClean="0">
                <a:latin typeface="Cambria" panose="02040503050406030204" pitchFamily="18" charset="0"/>
              </a:rPr>
              <a:t>линия </a:t>
            </a:r>
            <a:r>
              <a:rPr lang="ru-RU" sz="1600" dirty="0">
                <a:solidFill>
                  <a:srgbClr val="00B050"/>
                </a:solidFill>
                <a:latin typeface="Cambria" panose="02040503050406030204" pitchFamily="18" charset="0"/>
              </a:rPr>
              <a:t>Большого кольца Московской железной </a:t>
            </a:r>
            <a:r>
              <a:rPr lang="ru-RU" sz="1600" dirty="0" smtClean="0">
                <a:solidFill>
                  <a:srgbClr val="00B050"/>
                </a:solidFill>
                <a:latin typeface="Cambria" panose="02040503050406030204" pitchFamily="18" charset="0"/>
              </a:rPr>
              <a:t>дороги</a:t>
            </a:r>
            <a:r>
              <a:rPr lang="ru-RU" sz="1600" dirty="0" smtClean="0">
                <a:latin typeface="Cambria" panose="02040503050406030204" pitchFamily="18" charset="0"/>
              </a:rPr>
              <a:t> (10,3 км пути) и </a:t>
            </a:r>
            <a:r>
              <a:rPr lang="en-US" sz="1600" dirty="0" smtClean="0">
                <a:latin typeface="Cambria" panose="02040503050406030204" pitchFamily="18" charset="0"/>
              </a:rPr>
              <a:t>3</a:t>
            </a:r>
            <a:r>
              <a:rPr lang="ru-RU" sz="1600" dirty="0" smtClean="0">
                <a:latin typeface="Cambria" panose="02040503050406030204" pitchFamily="18" charset="0"/>
              </a:rPr>
              <a:t> остановочных пункта: </a:t>
            </a:r>
            <a:r>
              <a:rPr lang="ru-RU" sz="1600" dirty="0">
                <a:latin typeface="Cambria" panose="02040503050406030204" pitchFamily="18" charset="0"/>
              </a:rPr>
              <a:t>«Платформа 88 км», «Воскресенск</a:t>
            </a:r>
            <a:r>
              <a:rPr lang="ru-RU" sz="1600" dirty="0" smtClean="0">
                <a:latin typeface="Cambria" panose="02040503050406030204" pitchFamily="18" charset="0"/>
              </a:rPr>
              <a:t>», «</a:t>
            </a:r>
            <a:r>
              <a:rPr lang="ru-RU" sz="1600" dirty="0" err="1" smtClean="0">
                <a:latin typeface="Cambria" panose="02040503050406030204" pitchFamily="18" charset="0"/>
              </a:rPr>
              <a:t>Лопатино</a:t>
            </a:r>
            <a:r>
              <a:rPr lang="ru-RU" sz="1600" dirty="0" smtClean="0">
                <a:latin typeface="Cambria" panose="02040503050406030204" pitchFamily="18" charset="0"/>
              </a:rPr>
              <a:t>».</a:t>
            </a:r>
            <a:endParaRPr lang="ru-RU" sz="1600" dirty="0">
              <a:latin typeface="Cambria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"/>
            <a:ext cx="9906000" cy="389105"/>
          </a:xfrm>
          <a:prstGeom prst="rect">
            <a:avLst/>
          </a:prstGeom>
          <a:solidFill>
            <a:srgbClr val="FF7D25"/>
          </a:solidFill>
          <a:ln>
            <a:noFill/>
          </a:ln>
        </p:spPr>
        <p:txBody>
          <a:bodyPr wrap="square" lIns="95782" tIns="47891" rIns="95782" bIns="47891">
            <a:spAutoFit/>
          </a:bodyPr>
          <a:lstStyle/>
          <a:p>
            <a:pPr algn="ctr"/>
            <a:r>
              <a:rPr lang="ru-RU" b="1" spc="300" dirty="0" smtClean="0">
                <a:solidFill>
                  <a:schemeClr val="bg1"/>
                </a:solidFill>
                <a:latin typeface="Trafaret Kit" panose="02000000000000000000" pitchFamily="2" charset="0"/>
                <a:cs typeface="Times New Roman" panose="02020603050405020304" pitchFamily="18" charset="0"/>
              </a:rPr>
              <a:t>СБОР И АНАЛИЗ ИСХОДНЫХ ДАННЫХ</a:t>
            </a:r>
            <a:endParaRPr lang="ru-RU" b="1" spc="300" dirty="0">
              <a:solidFill>
                <a:schemeClr val="bg1"/>
              </a:solidFill>
              <a:latin typeface="Trafaret Kit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64573" y="459076"/>
            <a:ext cx="8235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Общие сведения об объектах транспортной инфраструктуры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сеть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4850817" y="2780928"/>
            <a:ext cx="4602511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"/>
          <p:cNvSpPr txBox="1">
            <a:spLocks/>
          </p:cNvSpPr>
          <p:nvPr/>
        </p:nvSpPr>
        <p:spPr>
          <a:xfrm>
            <a:off x="9225608" y="6492879"/>
            <a:ext cx="659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57816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908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57816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36724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15631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394539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73447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52355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31263" algn="l" defTabSz="957816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FF86292-FC52-47B9-A97C-F7261F312132}" type="slidenum">
              <a:rPr lang="ru-RU" sz="1100" b="1" smtClean="0">
                <a:solidFill>
                  <a:schemeClr val="tx1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pPr/>
              <a:t>9</a:t>
            </a:fld>
            <a:endParaRPr lang="ru-RU" sz="1100" b="1" dirty="0">
              <a:solidFill>
                <a:schemeClr val="tx1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 descr="ПрезентацияОбл_NE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4" t="3166" r="65488" b="92692"/>
          <a:stretch/>
        </p:blipFill>
        <p:spPr bwMode="auto">
          <a:xfrm>
            <a:off x="74195" y="6556830"/>
            <a:ext cx="1644710" cy="1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72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19456</TotalTime>
  <Words>3861</Words>
  <Application>Microsoft Office PowerPoint</Application>
  <PresentationFormat>Лист A4 (210x297 мм)</PresentationFormat>
  <Paragraphs>925</Paragraphs>
  <Slides>45</Slides>
  <Notes>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55" baseType="lpstr">
      <vt:lpstr>Arial</vt:lpstr>
      <vt:lpstr>Book Antiqua</vt:lpstr>
      <vt:lpstr>Calibri</vt:lpstr>
      <vt:lpstr>Cambria</vt:lpstr>
      <vt:lpstr>Times New Roman</vt:lpstr>
      <vt:lpstr>Trafaret Kit</vt:lpstr>
      <vt:lpstr>Wingdings</vt:lpstr>
      <vt:lpstr>Тема Office</vt:lpstr>
      <vt:lpstr>Acrobat Document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Реорганизация муниципальных маршрутов наземного городского пассажирского транспорта до 2018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Литвин Евгений</dc:creator>
  <cp:lastModifiedBy>Жукова Ольга Сергеевна</cp:lastModifiedBy>
  <cp:revision>1091</cp:revision>
  <cp:lastPrinted>2016-03-03T13:55:06Z</cp:lastPrinted>
  <dcterms:created xsi:type="dcterms:W3CDTF">2015-04-27T09:45:41Z</dcterms:created>
  <dcterms:modified xsi:type="dcterms:W3CDTF">2016-11-10T09:46:17Z</dcterms:modified>
</cp:coreProperties>
</file>